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80" r:id="rId5"/>
    <p:sldId id="258" r:id="rId6"/>
    <p:sldId id="260" r:id="rId7"/>
    <p:sldId id="262" r:id="rId8"/>
    <p:sldId id="263" r:id="rId9"/>
    <p:sldId id="298" r:id="rId10"/>
    <p:sldId id="279" r:id="rId11"/>
    <p:sldId id="264" r:id="rId12"/>
    <p:sldId id="271" r:id="rId13"/>
    <p:sldId id="278" r:id="rId14"/>
    <p:sldId id="294" r:id="rId15"/>
    <p:sldId id="287" r:id="rId16"/>
    <p:sldId id="290" r:id="rId17"/>
    <p:sldId id="293" r:id="rId18"/>
    <p:sldId id="288" r:id="rId19"/>
    <p:sldId id="291" r:id="rId20"/>
    <p:sldId id="295" r:id="rId21"/>
    <p:sldId id="289" r:id="rId22"/>
    <p:sldId id="292" r:id="rId23"/>
    <p:sldId id="296" r:id="rId24"/>
    <p:sldId id="297"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C7C1"/>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2FAF97-6322-CB93-E9A2-DA66DC16D5D8}" v="213" dt="2025-02-13T20:10:37.367"/>
    <p1510:client id="{83F9CFA9-6B43-CCAB-A8D3-EEEE83FCD105}" v="528" dt="2025-02-12T21:06:13.918"/>
    <p1510:client id="{9CCD768F-3544-E87E-1D04-498025BD78C6}" v="402" dt="2025-02-13T19:47:05.572"/>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57" autoAdjust="0"/>
  </p:normalViewPr>
  <p:slideViewPr>
    <p:cSldViewPr snapToGrid="0">
      <p:cViewPr>
        <p:scale>
          <a:sx n="66" d="100"/>
          <a:sy n="66" d="100"/>
        </p:scale>
        <p:origin x="1301" y="389"/>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2/13/2025</a:t>
            </a:fld>
            <a:endParaRPr lang="en-US"/>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‹N›</a:t>
            </a:fld>
            <a:endParaRPr lang="en-US"/>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‹N›</a:t>
            </a:fld>
            <a:endParaRPr lang="en-US"/>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071D96E-4CA2-485E-9EE5-CEB7143ACC3B}" type="slidenum">
              <a:rPr lang="en-US" smtClean="0"/>
              <a:t>10</a:t>
            </a:fld>
            <a:endParaRPr lang="en-US"/>
          </a:p>
        </p:txBody>
      </p:sp>
    </p:spTree>
    <p:extLst>
      <p:ext uri="{BB962C8B-B14F-4D97-AF65-F5344CB8AC3E}">
        <p14:creationId xmlns:p14="http://schemas.microsoft.com/office/powerpoint/2010/main" val="783340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endParaRPr lang="en-US"/>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endParaRPr lang="en-US"/>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endParaRPr lang="en-US"/>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endParaRPr lang="en-US"/>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‹N›</a:t>
            </a:fld>
            <a:endParaRPr lang="en-US"/>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‹N›</a:t>
            </a:fld>
            <a:endParaRPr lang="en-US"/>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‹N›</a:t>
            </a:fld>
            <a:endParaRPr lang="en-US"/>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ndex125/progetto-AI" TargetMode="External"/><Relationship Id="rId2" Type="http://schemas.openxmlformats.org/officeDocument/2006/relationships/image" Target="../media/image35.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8447B8-4AD4-688A-5AF8-39E251DEB2D8}"/>
            </a:ext>
          </a:extLst>
        </p:cNvPr>
        <p:cNvGrpSpPr/>
        <p:nvPr/>
      </p:nvGrpSpPr>
      <p:grpSpPr>
        <a:xfrm>
          <a:off x="0" y="0"/>
          <a:ext cx="0" cy="0"/>
          <a:chOff x="0" y="0"/>
          <a:chExt cx="0" cy="0"/>
        </a:xfrm>
      </p:grpSpPr>
      <p:sp>
        <p:nvSpPr>
          <p:cNvPr id="50" name="Rectangle 3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immagine 4" descr="Immagine che contiene Policromia, stella, luce&#10;&#10;Il contenuto generato dall&amp;#39;intelligenza artificiale potrebbe non essere corretto.">
            <a:extLst>
              <a:ext uri="{FF2B5EF4-FFF2-40B4-BE49-F238E27FC236}">
                <a16:creationId xmlns:a16="http://schemas.microsoft.com/office/drawing/2014/main" id="{181AF36B-E988-7770-DC80-D8D686E0D5B5}"/>
              </a:ext>
            </a:extLst>
          </p:cNvPr>
          <p:cNvPicPr>
            <a:picLocks noGrp="1" noChangeAspect="1"/>
          </p:cNvPicPr>
          <p:nvPr>
            <p:ph type="pic" sz="quarter" idx="13"/>
          </p:nvPr>
        </p:nvPicPr>
        <p:blipFill>
          <a:blip r:embed="rId2">
            <a:alphaModFix amt="35000"/>
          </a:blip>
          <a:srcRect t="25722" b="18028"/>
          <a:stretch/>
        </p:blipFill>
        <p:spPr>
          <a:xfrm flipH="1">
            <a:off x="20" y="1"/>
            <a:ext cx="12191980" cy="6857999"/>
          </a:xfrm>
          <a:prstGeom prst="rect">
            <a:avLst/>
          </a:prstGeom>
        </p:spPr>
      </p:pic>
      <p:sp>
        <p:nvSpPr>
          <p:cNvPr id="7" name="Title 6">
            <a:extLst>
              <a:ext uri="{FF2B5EF4-FFF2-40B4-BE49-F238E27FC236}">
                <a16:creationId xmlns:a16="http://schemas.microsoft.com/office/drawing/2014/main" id="{AD763938-AD44-D809-207A-99E0C9B216AB}"/>
              </a:ext>
            </a:extLst>
          </p:cNvPr>
          <p:cNvSpPr>
            <a:spLocks noGrp="1"/>
          </p:cNvSpPr>
          <p:nvPr>
            <p:ph type="title"/>
          </p:nvPr>
        </p:nvSpPr>
        <p:spPr>
          <a:xfrm>
            <a:off x="819614" y="1065862"/>
            <a:ext cx="6052955" cy="4726276"/>
          </a:xfrm>
        </p:spPr>
        <p:txBody>
          <a:bodyPr vert="horz" lIns="91440" tIns="45720" rIns="91440" bIns="45720" rtlCol="0" anchor="ctr">
            <a:normAutofit/>
          </a:bodyPr>
          <a:lstStyle/>
          <a:p>
            <a:pPr algn="r">
              <a:lnSpc>
                <a:spcPct val="90000"/>
              </a:lnSpc>
            </a:pPr>
            <a:r>
              <a:rPr lang="en-US" sz="3200">
                <a:ln w="22225">
                  <a:solidFill>
                    <a:srgbClr val="FFFFFF"/>
                  </a:solidFill>
                </a:ln>
              </a:rPr>
              <a:t>GNNDO </a:t>
            </a:r>
            <a:br>
              <a:rPr lang="en-US" sz="3200">
                <a:ln w="22225">
                  <a:solidFill>
                    <a:srgbClr val="FFFFFF"/>
                  </a:solidFill>
                </a:ln>
              </a:rPr>
            </a:br>
            <a:r>
              <a:rPr lang="en-US" sz="3200">
                <a:ln w="22225">
                  <a:solidFill>
                    <a:srgbClr val="FFFFFF"/>
                  </a:solidFill>
                </a:ln>
              </a:rPr>
              <a:t>Enhancing </a:t>
            </a:r>
            <a:r>
              <a:rPr lang="en-US" sz="3200" err="1">
                <a:ln w="22225">
                  <a:solidFill>
                    <a:srgbClr val="FFFFFF"/>
                  </a:solidFill>
                </a:ln>
              </a:rPr>
              <a:t>MovieLens</a:t>
            </a:r>
            <a:r>
              <a:rPr lang="en-US" sz="3200">
                <a:ln w="22225">
                  <a:solidFill>
                    <a:srgbClr val="FFFFFF"/>
                  </a:solidFill>
                </a:ln>
              </a:rPr>
              <a:t> Link Prediction with Recommender-Driven Inputs</a:t>
            </a:r>
          </a:p>
          <a:p>
            <a:pPr algn="r">
              <a:lnSpc>
                <a:spcPct val="90000"/>
              </a:lnSpc>
            </a:pPr>
            <a:endParaRPr lang="en-US" sz="3200">
              <a:ln w="22225">
                <a:solidFill>
                  <a:srgbClr val="FFFFFF"/>
                </a:solidFill>
              </a:ln>
            </a:endParaRPr>
          </a:p>
        </p:txBody>
      </p:sp>
      <p:cxnSp>
        <p:nvCxnSpPr>
          <p:cNvPr id="51" name="Straight Connector 39">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AED8B756-22EB-6DC8-B708-B3C546E79BA6}"/>
              </a:ext>
            </a:extLst>
          </p:cNvPr>
          <p:cNvSpPr txBox="1"/>
          <p:nvPr/>
        </p:nvSpPr>
        <p:spPr>
          <a:xfrm>
            <a:off x="7543933" y="1065862"/>
            <a:ext cx="4129489"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000">
                <a:solidFill>
                  <a:srgbClr val="FFFFFF"/>
                </a:solidFill>
              </a:rPr>
              <a:t>Adrea </a:t>
            </a:r>
            <a:r>
              <a:rPr lang="en-US" sz="2000" err="1">
                <a:solidFill>
                  <a:srgbClr val="FFFFFF"/>
                </a:solidFill>
              </a:rPr>
              <a:t>Aivalitois</a:t>
            </a:r>
            <a:r>
              <a:rPr lang="en-US" sz="2000">
                <a:solidFill>
                  <a:srgbClr val="FFFFFF"/>
                </a:solidFill>
              </a:rPr>
              <a:t> e Samuele Carbone</a:t>
            </a:r>
          </a:p>
          <a:p>
            <a:pPr>
              <a:lnSpc>
                <a:spcPct val="90000"/>
              </a:lnSpc>
              <a:spcAft>
                <a:spcPts val="600"/>
              </a:spcAft>
            </a:pPr>
            <a:endParaRPr lang="en-US" sz="2000">
              <a:ea typeface="+mn-lt"/>
              <a:cs typeface="+mn-lt"/>
            </a:endParaRPr>
          </a:p>
          <a:p>
            <a:pPr>
              <a:lnSpc>
                <a:spcPct val="90000"/>
              </a:lnSpc>
              <a:spcAft>
                <a:spcPts val="600"/>
              </a:spcAft>
            </a:pPr>
            <a:r>
              <a:rPr lang="en-US" sz="1600">
                <a:ea typeface="+mn-lt"/>
                <a:cs typeface="+mn-lt"/>
              </a:rPr>
              <a:t>Progetto </a:t>
            </a:r>
            <a:r>
              <a:rPr lang="en-US" sz="1600" err="1">
                <a:ea typeface="+mn-lt"/>
                <a:cs typeface="+mn-lt"/>
              </a:rPr>
              <a:t>d'introduzione</a:t>
            </a:r>
            <a:r>
              <a:rPr lang="en-US" sz="1600">
                <a:ea typeface="+mn-lt"/>
                <a:cs typeface="+mn-lt"/>
              </a:rPr>
              <a:t> </a:t>
            </a:r>
            <a:r>
              <a:rPr lang="en-US" sz="1600" err="1">
                <a:ea typeface="+mn-lt"/>
                <a:cs typeface="+mn-lt"/>
              </a:rPr>
              <a:t>all'Inteligenza</a:t>
            </a:r>
            <a:r>
              <a:rPr lang="en-US" sz="1600">
                <a:ea typeface="+mn-lt"/>
                <a:cs typeface="+mn-lt"/>
              </a:rPr>
              <a:t> </a:t>
            </a:r>
            <a:r>
              <a:rPr lang="en-US" sz="1600" err="1">
                <a:ea typeface="+mn-lt"/>
                <a:cs typeface="+mn-lt"/>
              </a:rPr>
              <a:t>Artificiale</a:t>
            </a:r>
            <a:endParaRPr lang="en-US" sz="1600">
              <a:ea typeface="+mn-lt"/>
              <a:cs typeface="+mn-lt"/>
            </a:endParaRPr>
          </a:p>
          <a:p>
            <a:r>
              <a:rPr lang="it-IT" sz="1600">
                <a:ea typeface="+mn-lt"/>
                <a:cs typeface="+mn-lt"/>
              </a:rPr>
              <a:t>Università degli Studi di Milano Bicocca A.A. 2024/2025</a:t>
            </a:r>
            <a:endParaRPr lang="it-IT" sz="1600"/>
          </a:p>
        </p:txBody>
      </p:sp>
    </p:spTree>
    <p:extLst>
      <p:ext uri="{BB962C8B-B14F-4D97-AF65-F5344CB8AC3E}">
        <p14:creationId xmlns:p14="http://schemas.microsoft.com/office/powerpoint/2010/main" val="16822083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llaDiTesto 10">
            <a:extLst>
              <a:ext uri="{FF2B5EF4-FFF2-40B4-BE49-F238E27FC236}">
                <a16:creationId xmlns:a16="http://schemas.microsoft.com/office/drawing/2014/main" id="{F4AD806F-F5FC-83C3-E266-F37146A84E6F}"/>
              </a:ext>
            </a:extLst>
          </p:cNvPr>
          <p:cNvSpPr txBox="1"/>
          <p:nvPr/>
        </p:nvSpPr>
        <p:spPr>
          <a:xfrm>
            <a:off x="325120" y="690880"/>
            <a:ext cx="619871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dirty="0">
                <a:solidFill>
                  <a:schemeClr val="bg1"/>
                </a:solidFill>
                <a:latin typeface="Verdana"/>
                <a:ea typeface="Verdana"/>
              </a:rPr>
              <a:t>Considerazioni finali sul livello di complessità iniziale</a:t>
            </a:r>
            <a:endParaRPr lang="it-IT" sz="3000" dirty="0">
              <a:solidFill>
                <a:schemeClr val="bg1"/>
              </a:solidFill>
              <a:latin typeface="Verdana" panose="020B0604030504040204" pitchFamily="34" charset="0"/>
              <a:ea typeface="Verdana" panose="020B0604030504040204" pitchFamily="34" charset="0"/>
            </a:endParaRPr>
          </a:p>
        </p:txBody>
      </p:sp>
      <p:sp>
        <p:nvSpPr>
          <p:cNvPr id="3" name="CasellaDiTesto 2">
            <a:extLst>
              <a:ext uri="{FF2B5EF4-FFF2-40B4-BE49-F238E27FC236}">
                <a16:creationId xmlns:a16="http://schemas.microsoft.com/office/drawing/2014/main" id="{EC7DD965-DA96-2E1B-03CE-547C929A4EBB}"/>
              </a:ext>
            </a:extLst>
          </p:cNvPr>
          <p:cNvSpPr txBox="1"/>
          <p:nvPr/>
        </p:nvSpPr>
        <p:spPr>
          <a:xfrm>
            <a:off x="1402203" y="2395282"/>
            <a:ext cx="8971281"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dirty="0">
                <a:solidFill>
                  <a:schemeClr val="bg1"/>
                </a:solidFill>
                <a:ea typeface="+mn-lt"/>
                <a:cs typeface="+mn-lt"/>
              </a:rPr>
              <a:t>L'analisi dell'ottimizzatore mostra che Adam e </a:t>
            </a:r>
            <a:r>
              <a:rPr lang="it-IT" sz="1600" dirty="0" err="1">
                <a:solidFill>
                  <a:schemeClr val="bg1"/>
                </a:solidFill>
                <a:ea typeface="+mn-lt"/>
                <a:cs typeface="+mn-lt"/>
              </a:rPr>
              <a:t>AdamW</a:t>
            </a:r>
            <a:r>
              <a:rPr lang="it-IT" sz="1600" dirty="0">
                <a:solidFill>
                  <a:schemeClr val="bg1"/>
                </a:solidFill>
                <a:ea typeface="+mn-lt"/>
                <a:cs typeface="+mn-lt"/>
              </a:rPr>
              <a:t> sono le scelte migliori per la link </a:t>
            </a:r>
            <a:r>
              <a:rPr lang="it-IT" sz="1600" dirty="0" err="1">
                <a:solidFill>
                  <a:schemeClr val="bg1"/>
                </a:solidFill>
                <a:ea typeface="+mn-lt"/>
                <a:cs typeface="+mn-lt"/>
              </a:rPr>
              <a:t>prediction</a:t>
            </a:r>
            <a:r>
              <a:rPr lang="it-IT" sz="1600" dirty="0">
                <a:solidFill>
                  <a:schemeClr val="bg1"/>
                </a:solidFill>
                <a:ea typeface="+mn-lt"/>
                <a:cs typeface="+mn-lt"/>
              </a:rPr>
              <a:t> su </a:t>
            </a:r>
            <a:r>
              <a:rPr lang="it-IT" sz="1600" dirty="0" err="1">
                <a:solidFill>
                  <a:schemeClr val="bg1"/>
                </a:solidFill>
                <a:ea typeface="+mn-lt"/>
                <a:cs typeface="+mn-lt"/>
              </a:rPr>
              <a:t>MovieLens</a:t>
            </a:r>
            <a:r>
              <a:rPr lang="it-IT" sz="1600" dirty="0">
                <a:solidFill>
                  <a:schemeClr val="bg1"/>
                </a:solidFill>
                <a:ea typeface="+mn-lt"/>
                <a:cs typeface="+mn-lt"/>
              </a:rPr>
              <a:t>, con prestazioni superiori a SGD in termini di AUC e F1-score.</a:t>
            </a:r>
            <a:endParaRPr lang="it-IT" sz="2400" dirty="0">
              <a:solidFill>
                <a:schemeClr val="bg1"/>
              </a:solidFill>
              <a:ea typeface="+mn-lt"/>
              <a:cs typeface="+mn-lt"/>
            </a:endParaRPr>
          </a:p>
          <a:p>
            <a:r>
              <a:rPr lang="it-IT" sz="1600" dirty="0">
                <a:solidFill>
                  <a:schemeClr val="bg1"/>
                </a:solidFill>
                <a:ea typeface="+mn-lt"/>
                <a:cs typeface="+mn-lt"/>
              </a:rPr>
              <a:t>Adam offre un migliore bilanciamento tra le metriche, mentre </a:t>
            </a:r>
            <a:r>
              <a:rPr lang="it-IT" sz="1600" dirty="0" err="1">
                <a:solidFill>
                  <a:schemeClr val="bg1"/>
                </a:solidFill>
                <a:ea typeface="+mn-lt"/>
                <a:cs typeface="+mn-lt"/>
              </a:rPr>
              <a:t>AdamW</a:t>
            </a:r>
            <a:r>
              <a:rPr lang="it-IT" sz="1600" dirty="0">
                <a:solidFill>
                  <a:schemeClr val="bg1"/>
                </a:solidFill>
                <a:ea typeface="+mn-lt"/>
                <a:cs typeface="+mn-lt"/>
              </a:rPr>
              <a:t> tende ad avere un'AUC leggermente più elevata. SGD, invece, presenta una Loss più significativa e risultati più scarsi, il che suggerisce che potrebbe non essere l'ideale per questo compito.</a:t>
            </a:r>
            <a:endParaRPr lang="it-IT" sz="2400" dirty="0">
              <a:solidFill>
                <a:schemeClr val="bg1"/>
              </a:solidFill>
              <a:ea typeface="+mn-lt"/>
              <a:cs typeface="+mn-lt"/>
            </a:endParaRPr>
          </a:p>
          <a:p>
            <a:r>
              <a:rPr lang="it-IT" sz="1600" dirty="0">
                <a:solidFill>
                  <a:schemeClr val="bg1"/>
                </a:solidFill>
                <a:ea typeface="+mn-lt"/>
                <a:cs typeface="+mn-lt"/>
              </a:rPr>
              <a:t>Tra i parametri, il numero di vicini (</a:t>
            </a:r>
            <a:r>
              <a:rPr lang="it-IT" sz="1600" dirty="0" err="1">
                <a:solidFill>
                  <a:schemeClr val="bg1"/>
                </a:solidFill>
                <a:ea typeface="+mn-lt"/>
                <a:cs typeface="+mn-lt"/>
              </a:rPr>
              <a:t>Num</a:t>
            </a:r>
            <a:r>
              <a:rPr lang="it-IT" sz="1600" dirty="0">
                <a:solidFill>
                  <a:schemeClr val="bg1"/>
                </a:solidFill>
                <a:ea typeface="+mn-lt"/>
                <a:cs typeface="+mn-lt"/>
              </a:rPr>
              <a:t> </a:t>
            </a:r>
            <a:r>
              <a:rPr lang="it-IT" sz="1600" dirty="0" err="1">
                <a:solidFill>
                  <a:schemeClr val="bg1"/>
                </a:solidFill>
                <a:ea typeface="+mn-lt"/>
                <a:cs typeface="+mn-lt"/>
              </a:rPr>
              <a:t>Neighbors</a:t>
            </a:r>
            <a:r>
              <a:rPr lang="it-IT" sz="1600" dirty="0">
                <a:solidFill>
                  <a:schemeClr val="bg1"/>
                </a:solidFill>
                <a:ea typeface="+mn-lt"/>
                <a:cs typeface="+mn-lt"/>
              </a:rPr>
              <a:t>) influisce sulle prestazioni, con configurazioni come [20,10] e [30,15] che emergono come le più efficienti. Inoltre, Batch Size 128 è frequente tra le configurazioni migliori, soprattutto con Adam e </a:t>
            </a:r>
            <a:r>
              <a:rPr lang="it-IT" sz="1600" dirty="0" err="1">
                <a:solidFill>
                  <a:schemeClr val="bg1"/>
                </a:solidFill>
                <a:ea typeface="+mn-lt"/>
                <a:cs typeface="+mn-lt"/>
              </a:rPr>
              <a:t>AdamW</a:t>
            </a:r>
            <a:r>
              <a:rPr lang="it-IT" sz="1600" dirty="0">
                <a:solidFill>
                  <a:schemeClr val="bg1"/>
                </a:solidFill>
                <a:ea typeface="+mn-lt"/>
                <a:cs typeface="+mn-lt"/>
              </a:rPr>
              <a:t>. Adam e </a:t>
            </a:r>
            <a:r>
              <a:rPr lang="it-IT" sz="1600" dirty="0" err="1">
                <a:solidFill>
                  <a:schemeClr val="bg1"/>
                </a:solidFill>
                <a:ea typeface="+mn-lt"/>
                <a:cs typeface="+mn-lt"/>
              </a:rPr>
              <a:t>AdamW</a:t>
            </a:r>
            <a:r>
              <a:rPr lang="it-IT" sz="1600" dirty="0">
                <a:solidFill>
                  <a:schemeClr val="bg1"/>
                </a:solidFill>
                <a:ea typeface="+mn-lt"/>
                <a:cs typeface="+mn-lt"/>
              </a:rPr>
              <a:t> funzionano meglio con un numero elevato di </a:t>
            </a:r>
            <a:r>
              <a:rPr lang="it-IT" sz="1600" dirty="0" err="1">
                <a:solidFill>
                  <a:schemeClr val="bg1"/>
                </a:solidFill>
                <a:ea typeface="+mn-lt"/>
                <a:cs typeface="+mn-lt"/>
              </a:rPr>
              <a:t>Hidden</a:t>
            </a:r>
            <a:r>
              <a:rPr lang="it-IT" sz="1600" dirty="0">
                <a:solidFill>
                  <a:schemeClr val="bg1"/>
                </a:solidFill>
                <a:ea typeface="+mn-lt"/>
                <a:cs typeface="+mn-lt"/>
              </a:rPr>
              <a:t> </a:t>
            </a:r>
            <a:r>
              <a:rPr lang="it-IT" sz="1600" dirty="0" err="1">
                <a:solidFill>
                  <a:schemeClr val="bg1"/>
                </a:solidFill>
                <a:ea typeface="+mn-lt"/>
                <a:cs typeface="+mn-lt"/>
              </a:rPr>
              <a:t>Channels</a:t>
            </a:r>
            <a:r>
              <a:rPr lang="it-IT" sz="1600" dirty="0">
                <a:solidFill>
                  <a:schemeClr val="bg1"/>
                </a:solidFill>
                <a:ea typeface="+mn-lt"/>
                <a:cs typeface="+mn-lt"/>
              </a:rPr>
              <a:t> (128-256), un basso Learning Rate (0,0005-0,001) e Batch Size 128, mentre SGD predilige un Learning Rate più elevato (0,01) e può operare con un numero inferiore di </a:t>
            </a:r>
            <a:r>
              <a:rPr lang="it-IT" sz="1600" dirty="0" err="1">
                <a:solidFill>
                  <a:schemeClr val="bg1"/>
                </a:solidFill>
                <a:ea typeface="+mn-lt"/>
                <a:cs typeface="+mn-lt"/>
              </a:rPr>
              <a:t>Hidden</a:t>
            </a:r>
            <a:r>
              <a:rPr lang="it-IT" sz="1600" dirty="0">
                <a:solidFill>
                  <a:schemeClr val="bg1"/>
                </a:solidFill>
                <a:ea typeface="+mn-lt"/>
                <a:cs typeface="+mn-lt"/>
              </a:rPr>
              <a:t> </a:t>
            </a:r>
            <a:r>
              <a:rPr lang="it-IT" sz="1600" dirty="0" err="1">
                <a:solidFill>
                  <a:schemeClr val="bg1"/>
                </a:solidFill>
                <a:ea typeface="+mn-lt"/>
                <a:cs typeface="+mn-lt"/>
              </a:rPr>
              <a:t>Channels</a:t>
            </a:r>
            <a:r>
              <a:rPr lang="it-IT" sz="1600" dirty="0">
                <a:solidFill>
                  <a:schemeClr val="bg1"/>
                </a:solidFill>
                <a:ea typeface="+mn-lt"/>
                <a:cs typeface="+mn-lt"/>
              </a:rPr>
              <a:t>.</a:t>
            </a:r>
            <a:endParaRPr lang="it-IT" sz="2400" dirty="0">
              <a:solidFill>
                <a:schemeClr val="bg1"/>
              </a:solidFill>
              <a:ea typeface="+mn-lt"/>
              <a:cs typeface="+mn-lt"/>
            </a:endParaRPr>
          </a:p>
          <a:p>
            <a:r>
              <a:rPr lang="it-IT" sz="1600" dirty="0">
                <a:solidFill>
                  <a:schemeClr val="bg1"/>
                </a:solidFill>
                <a:ea typeface="+mn-lt"/>
                <a:cs typeface="+mn-lt"/>
              </a:rPr>
              <a:t>Infine, il </a:t>
            </a:r>
            <a:r>
              <a:rPr lang="it-IT" sz="1600" dirty="0" err="1">
                <a:solidFill>
                  <a:schemeClr val="bg1"/>
                </a:solidFill>
                <a:ea typeface="+mn-lt"/>
                <a:cs typeface="+mn-lt"/>
              </a:rPr>
              <a:t>Num</a:t>
            </a:r>
            <a:r>
              <a:rPr lang="it-IT" sz="1600" dirty="0">
                <a:solidFill>
                  <a:schemeClr val="bg1"/>
                </a:solidFill>
                <a:ea typeface="+mn-lt"/>
                <a:cs typeface="+mn-lt"/>
              </a:rPr>
              <a:t> </a:t>
            </a:r>
            <a:r>
              <a:rPr lang="it-IT" sz="1600" dirty="0" err="1">
                <a:solidFill>
                  <a:schemeClr val="bg1"/>
                </a:solidFill>
                <a:ea typeface="+mn-lt"/>
                <a:cs typeface="+mn-lt"/>
              </a:rPr>
              <a:t>Neighbors</a:t>
            </a:r>
            <a:r>
              <a:rPr lang="it-IT" sz="1600" dirty="0">
                <a:solidFill>
                  <a:schemeClr val="bg1"/>
                </a:solidFill>
                <a:ea typeface="+mn-lt"/>
                <a:cs typeface="+mn-lt"/>
              </a:rPr>
              <a:t> e il Negative Sampling Ratio influiscono sulle prestazioni, con [30,15] e un rapporto di 1-2 che si sono rivelati parametri comuni tra le migliori configurazioni.</a:t>
            </a:r>
            <a:endParaRPr lang="it-IT" sz="2400" dirty="0">
              <a:solidFill>
                <a:schemeClr val="bg1"/>
              </a:solidFill>
              <a:ea typeface="+mn-lt"/>
              <a:cs typeface="+mn-lt"/>
            </a:endParaRPr>
          </a:p>
        </p:txBody>
      </p:sp>
    </p:spTree>
    <p:extLst>
      <p:ext uri="{BB962C8B-B14F-4D97-AF65-F5344CB8AC3E}">
        <p14:creationId xmlns:p14="http://schemas.microsoft.com/office/powerpoint/2010/main" val="3657308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D7702-303D-15EB-5347-D658B2935B57}"/>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D8EE6C44-A443-6C90-AC69-8A150B91A67B}"/>
              </a:ext>
            </a:extLst>
          </p:cNvPr>
          <p:cNvSpPr>
            <a:spLocks noGrp="1"/>
          </p:cNvSpPr>
          <p:nvPr>
            <p:ph type="sldNum" sz="quarter" idx="12"/>
          </p:nvPr>
        </p:nvSpPr>
        <p:spPr/>
        <p:txBody>
          <a:bodyPr/>
          <a:lstStyle/>
          <a:p>
            <a:fld id="{A402E4C0-AD5E-4E8C-9F21-7CCE474BDCEB}" type="slidenum">
              <a:rPr lang="en-US" smtClean="0"/>
              <a:pPr/>
              <a:t>11</a:t>
            </a:fld>
            <a:endParaRPr lang="en-US"/>
          </a:p>
        </p:txBody>
      </p:sp>
      <p:sp>
        <p:nvSpPr>
          <p:cNvPr id="8" name="Titolo 7">
            <a:extLst>
              <a:ext uri="{FF2B5EF4-FFF2-40B4-BE49-F238E27FC236}">
                <a16:creationId xmlns:a16="http://schemas.microsoft.com/office/drawing/2014/main" id="{8E7BC105-98A4-F8EE-572D-433127D3FD7A}"/>
              </a:ext>
            </a:extLst>
          </p:cNvPr>
          <p:cNvSpPr>
            <a:spLocks noGrp="1"/>
          </p:cNvSpPr>
          <p:nvPr>
            <p:ph type="title"/>
          </p:nvPr>
        </p:nvSpPr>
        <p:spPr>
          <a:xfrm>
            <a:off x="2470991" y="365150"/>
            <a:ext cx="7287768" cy="630936"/>
          </a:xfrm>
        </p:spPr>
        <p:txBody>
          <a:bodyPr/>
          <a:lstStyle/>
          <a:p>
            <a:r>
              <a:rPr lang="it-IT" dirty="0"/>
              <a:t>Grafici</a:t>
            </a:r>
          </a:p>
        </p:txBody>
      </p:sp>
      <p:sp>
        <p:nvSpPr>
          <p:cNvPr id="28" name="CasellaDiTesto 27">
            <a:extLst>
              <a:ext uri="{FF2B5EF4-FFF2-40B4-BE49-F238E27FC236}">
                <a16:creationId xmlns:a16="http://schemas.microsoft.com/office/drawing/2014/main" id="{A0189D0E-66D6-D11F-875F-AD0093D5D133}"/>
              </a:ext>
            </a:extLst>
          </p:cNvPr>
          <p:cNvSpPr txBox="1"/>
          <p:nvPr/>
        </p:nvSpPr>
        <p:spPr>
          <a:xfrm>
            <a:off x="305695" y="2231830"/>
            <a:ext cx="3494998"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a:t>
            </a:r>
          </a:p>
        </p:txBody>
      </p:sp>
      <p:sp>
        <p:nvSpPr>
          <p:cNvPr id="29" name="CasellaDiTesto 28">
            <a:extLst>
              <a:ext uri="{FF2B5EF4-FFF2-40B4-BE49-F238E27FC236}">
                <a16:creationId xmlns:a16="http://schemas.microsoft.com/office/drawing/2014/main" id="{8F02ED72-1CA9-49A3-97E0-10EB5DB176AA}"/>
              </a:ext>
            </a:extLst>
          </p:cNvPr>
          <p:cNvSpPr txBox="1"/>
          <p:nvPr/>
        </p:nvSpPr>
        <p:spPr>
          <a:xfrm>
            <a:off x="5420162" y="2232872"/>
            <a:ext cx="1351675"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AdamW</a:t>
            </a:r>
          </a:p>
        </p:txBody>
      </p:sp>
      <p:sp>
        <p:nvSpPr>
          <p:cNvPr id="30" name="CasellaDiTesto 29">
            <a:extLst>
              <a:ext uri="{FF2B5EF4-FFF2-40B4-BE49-F238E27FC236}">
                <a16:creationId xmlns:a16="http://schemas.microsoft.com/office/drawing/2014/main" id="{09A082B5-3831-72A1-FF17-CE7B80A6590F}"/>
              </a:ext>
            </a:extLst>
          </p:cNvPr>
          <p:cNvSpPr txBox="1"/>
          <p:nvPr/>
        </p:nvSpPr>
        <p:spPr>
          <a:xfrm>
            <a:off x="8977210" y="2232872"/>
            <a:ext cx="2323192"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SGD</a:t>
            </a:r>
          </a:p>
        </p:txBody>
      </p:sp>
      <p:pic>
        <p:nvPicPr>
          <p:cNvPr id="2" name="Immagine 1" descr="Immagine che contiene testo, schermata, diagramma, Rettangolo&#10;&#10;Il contenuto generato dall&amp;#39;intelligenza artificiale potrebbe non essere corretto.">
            <a:extLst>
              <a:ext uri="{FF2B5EF4-FFF2-40B4-BE49-F238E27FC236}">
                <a16:creationId xmlns:a16="http://schemas.microsoft.com/office/drawing/2014/main" id="{45F03667-C71F-9772-AE28-67D9FA55EAA0}"/>
              </a:ext>
            </a:extLst>
          </p:cNvPr>
          <p:cNvPicPr>
            <a:picLocks noChangeAspect="1"/>
          </p:cNvPicPr>
          <p:nvPr/>
        </p:nvPicPr>
        <p:blipFill>
          <a:blip r:embed="rId2"/>
          <a:stretch>
            <a:fillRect/>
          </a:stretch>
        </p:blipFill>
        <p:spPr>
          <a:xfrm>
            <a:off x="8269992" y="2604553"/>
            <a:ext cx="3748668" cy="2823117"/>
          </a:xfrm>
          <a:prstGeom prst="rect">
            <a:avLst/>
          </a:prstGeom>
        </p:spPr>
      </p:pic>
      <p:pic>
        <p:nvPicPr>
          <p:cNvPr id="3" name="Immagine 2" descr="Immagine che contiene testo, schermata, Parallelo, diagramma&#10;&#10;Il contenuto generato dall&amp;#39;intelligenza artificiale potrebbe non essere corretto.">
            <a:extLst>
              <a:ext uri="{FF2B5EF4-FFF2-40B4-BE49-F238E27FC236}">
                <a16:creationId xmlns:a16="http://schemas.microsoft.com/office/drawing/2014/main" id="{D235B929-3D93-81C3-BB83-E5D44F16644F}"/>
              </a:ext>
            </a:extLst>
          </p:cNvPr>
          <p:cNvPicPr>
            <a:picLocks noChangeAspect="1"/>
          </p:cNvPicPr>
          <p:nvPr/>
        </p:nvPicPr>
        <p:blipFill>
          <a:blip r:embed="rId3"/>
          <a:stretch>
            <a:fillRect/>
          </a:stretch>
        </p:blipFill>
        <p:spPr>
          <a:xfrm>
            <a:off x="4237958" y="2598978"/>
            <a:ext cx="3748668" cy="2832409"/>
          </a:xfrm>
          <a:prstGeom prst="rect">
            <a:avLst/>
          </a:prstGeom>
        </p:spPr>
      </p:pic>
      <p:pic>
        <p:nvPicPr>
          <p:cNvPr id="6" name="Immagine 5" descr="Immagine che contiene testo, schermata, diagramma, Parallelo&#10;&#10;Il contenuto generato dall&amp;#39;intelligenza artificiale potrebbe non essere corretto.">
            <a:extLst>
              <a:ext uri="{FF2B5EF4-FFF2-40B4-BE49-F238E27FC236}">
                <a16:creationId xmlns:a16="http://schemas.microsoft.com/office/drawing/2014/main" id="{2DCE098C-F3EF-7B13-4FE3-F5EB141956F3}"/>
              </a:ext>
            </a:extLst>
          </p:cNvPr>
          <p:cNvPicPr>
            <a:picLocks noChangeAspect="1"/>
          </p:cNvPicPr>
          <p:nvPr/>
        </p:nvPicPr>
        <p:blipFill>
          <a:blip r:embed="rId4"/>
          <a:stretch>
            <a:fillRect/>
          </a:stretch>
        </p:blipFill>
        <p:spPr>
          <a:xfrm>
            <a:off x="180155" y="2604677"/>
            <a:ext cx="3739375" cy="2823116"/>
          </a:xfrm>
          <a:prstGeom prst="rect">
            <a:avLst/>
          </a:prstGeom>
        </p:spPr>
      </p:pic>
    </p:spTree>
    <p:extLst>
      <p:ext uri="{BB962C8B-B14F-4D97-AF65-F5344CB8AC3E}">
        <p14:creationId xmlns:p14="http://schemas.microsoft.com/office/powerpoint/2010/main" val="2693997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5EC6F-F7DE-5EF4-8FC3-823E1CBC8601}"/>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E48B5BB-AD69-EA17-412B-BAE4645FDC20}"/>
              </a:ext>
            </a:extLst>
          </p:cNvPr>
          <p:cNvSpPr>
            <a:spLocks noGrp="1"/>
          </p:cNvSpPr>
          <p:nvPr>
            <p:ph type="title"/>
          </p:nvPr>
        </p:nvSpPr>
        <p:spPr>
          <a:xfrm>
            <a:off x="1032845" y="1069791"/>
            <a:ext cx="4864608" cy="365760"/>
          </a:xfrm>
        </p:spPr>
        <p:txBody>
          <a:bodyPr/>
          <a:lstStyle/>
          <a:p>
            <a:r>
              <a:rPr lang="en-US" dirty="0" err="1">
                <a:ln w="19050">
                  <a:solidFill>
                    <a:prstClr val="white"/>
                  </a:solidFill>
                </a:ln>
                <a:cs typeface="Posterama Bold"/>
              </a:rPr>
              <a:t>adam</a:t>
            </a:r>
            <a:endParaRPr lang="en-US" dirty="0">
              <a:ln w="19050">
                <a:solidFill>
                  <a:prstClr val="white"/>
                </a:solidFill>
              </a:ln>
              <a:cs typeface="Posterama Bold"/>
            </a:endParaRPr>
          </a:p>
        </p:txBody>
      </p:sp>
      <p:sp>
        <p:nvSpPr>
          <p:cNvPr id="12" name="Slide Number Placeholder 11">
            <a:extLst>
              <a:ext uri="{FF2B5EF4-FFF2-40B4-BE49-F238E27FC236}">
                <a16:creationId xmlns:a16="http://schemas.microsoft.com/office/drawing/2014/main" id="{948EDF10-81DC-DACE-7B91-780AB1F7019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a:p>
        </p:txBody>
      </p:sp>
      <p:graphicFrame>
        <p:nvGraphicFramePr>
          <p:cNvPr id="8" name="Tabella 7">
            <a:extLst>
              <a:ext uri="{FF2B5EF4-FFF2-40B4-BE49-F238E27FC236}">
                <a16:creationId xmlns:a16="http://schemas.microsoft.com/office/drawing/2014/main" id="{2E3CA932-9FE5-981A-284E-311B1305EAF8}"/>
              </a:ext>
            </a:extLst>
          </p:cNvPr>
          <p:cNvGraphicFramePr>
            <a:graphicFrameLocks noGrp="1"/>
          </p:cNvGraphicFramePr>
          <p:nvPr>
            <p:extLst>
              <p:ext uri="{D42A27DB-BD31-4B8C-83A1-F6EECF244321}">
                <p14:modId xmlns:p14="http://schemas.microsoft.com/office/powerpoint/2010/main" val="24219801"/>
              </p:ext>
            </p:extLst>
          </p:nvPr>
        </p:nvGraphicFramePr>
        <p:xfrm>
          <a:off x="1032845" y="165887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110862">
                  <a:extLst>
                    <a:ext uri="{9D8B030D-6E8A-4147-A177-3AD203B41FA5}">
                      <a16:colId xmlns:a16="http://schemas.microsoft.com/office/drawing/2014/main" val="1073256242"/>
                    </a:ext>
                  </a:extLst>
                </a:gridCol>
                <a:gridCol w="1046480">
                  <a:extLst>
                    <a:ext uri="{9D8B030D-6E8A-4147-A177-3AD203B41FA5}">
                      <a16:colId xmlns:a16="http://schemas.microsoft.com/office/drawing/2014/main" val="3431247908"/>
                    </a:ext>
                  </a:extLst>
                </a:gridCol>
                <a:gridCol w="880551">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12631">
                  <a:extLst>
                    <a:ext uri="{9D8B030D-6E8A-4147-A177-3AD203B41FA5}">
                      <a16:colId xmlns:a16="http://schemas.microsoft.com/office/drawing/2014/main" val="1774862690"/>
                    </a:ext>
                  </a:extLst>
                </a:gridCol>
                <a:gridCol w="1012631">
                  <a:extLst>
                    <a:ext uri="{9D8B030D-6E8A-4147-A177-3AD203B41FA5}">
                      <a16:colId xmlns:a16="http://schemas.microsoft.com/office/drawing/2014/main" val="2299588428"/>
                    </a:ext>
                  </a:extLst>
                </a:gridCol>
                <a:gridCol w="1012631">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rPr>
                        <a:t>Hidden Channels</a:t>
                      </a:r>
                    </a:p>
                  </a:txBody>
                  <a:tcPr anchor="ctr"/>
                </a:tc>
                <a:tc>
                  <a:txBody>
                    <a:bodyPr/>
                    <a:lstStyle/>
                    <a:p>
                      <a:pPr algn="ctr"/>
                      <a:r>
                        <a:rPr lang="it-IT" sz="1200">
                          <a:solidFill>
                            <a:schemeClr val="bg1"/>
                          </a:solidFill>
                          <a:effectLst/>
                        </a:rPr>
                        <a:t>Learning Rate</a:t>
                      </a:r>
                    </a:p>
                  </a:txBody>
                  <a:tcPr anchor="ctr"/>
                </a:tc>
                <a:tc>
                  <a:txBody>
                    <a:bodyPr/>
                    <a:lstStyle/>
                    <a:p>
                      <a:pPr algn="ctr"/>
                      <a:r>
                        <a:rPr lang="it-IT" sz="1200">
                          <a:solidFill>
                            <a:schemeClr val="bg1"/>
                          </a:solidFill>
                          <a:effectLst/>
                        </a:rPr>
                        <a:t>Batch Size</a:t>
                      </a:r>
                    </a:p>
                  </a:txBody>
                  <a:tcPr anchor="ctr"/>
                </a:tc>
                <a:tc>
                  <a:txBody>
                    <a:bodyPr/>
                    <a:lstStyle/>
                    <a:p>
                      <a:pPr algn="ctr"/>
                      <a:r>
                        <a:rPr lang="it-IT" sz="1200">
                          <a:solidFill>
                            <a:schemeClr val="bg1"/>
                          </a:solidFill>
                          <a:effectLst/>
                        </a:rPr>
                        <a:t>Num Neighbors</a:t>
                      </a:r>
                    </a:p>
                  </a:txBody>
                  <a:tcPr anchor="ctr"/>
                </a:tc>
                <a:tc>
                  <a:txBody>
                    <a:bodyPr/>
                    <a:lstStyle/>
                    <a:p>
                      <a:pPr algn="ctr"/>
                      <a:r>
                        <a:rPr lang="it-IT" sz="1200">
                          <a:solidFill>
                            <a:schemeClr val="bg1"/>
                          </a:solidFill>
                          <a:effectLst/>
                        </a:rPr>
                        <a:t>Neg Sampling Ratio</a:t>
                      </a:r>
                    </a:p>
                  </a:txBody>
                  <a:tcPr anchor="ctr"/>
                </a:tc>
                <a:tc>
                  <a:txBody>
                    <a:bodyPr/>
                    <a:lstStyle/>
                    <a:p>
                      <a:pPr algn="ctr"/>
                      <a:r>
                        <a:rPr lang="it-IT" sz="1200">
                          <a:solidFill>
                            <a:schemeClr val="bg1"/>
                          </a:solidFill>
                          <a:effectLst/>
                        </a:rPr>
                        <a:t>AUC</a:t>
                      </a:r>
                    </a:p>
                  </a:txBody>
                  <a:tcPr anchor="ctr"/>
                </a:tc>
                <a:tc>
                  <a:txBody>
                    <a:bodyPr/>
                    <a:lstStyle/>
                    <a:p>
                      <a:pPr algn="ctr"/>
                      <a:r>
                        <a:rPr lang="it-IT" sz="1200">
                          <a:solidFill>
                            <a:schemeClr val="bg1"/>
                          </a:solidFill>
                          <a:effectLst/>
                        </a:rPr>
                        <a:t>F1-score</a:t>
                      </a:r>
                    </a:p>
                  </a:txBody>
                  <a:tcPr anchor="ctr"/>
                </a:tc>
                <a:tc>
                  <a:txBody>
                    <a:bodyPr/>
                    <a:lstStyle/>
                    <a:p>
                      <a:pPr algn="ctr"/>
                      <a:r>
                        <a:rPr lang="it-IT" sz="1200">
                          <a:solidFill>
                            <a:schemeClr val="bg1"/>
                          </a:solidFill>
                          <a:effectLst/>
                        </a:rPr>
                        <a:t>Precision</a:t>
                      </a:r>
                    </a:p>
                  </a:txBody>
                  <a:tcPr anchor="ctr"/>
                </a:tc>
                <a:tc>
                  <a:txBody>
                    <a:bodyPr/>
                    <a:lstStyle/>
                    <a:p>
                      <a:pPr algn="ctr"/>
                      <a:r>
                        <a:rPr lang="it-IT" sz="1200">
                          <a:solidFill>
                            <a:schemeClr val="bg1"/>
                          </a:solidFill>
                          <a:effectLst/>
                        </a:rPr>
                        <a:t>Recall</a:t>
                      </a:r>
                    </a:p>
                  </a:txBody>
                  <a:tcPr anchor="ctr"/>
                </a:tc>
                <a:tc>
                  <a:txBody>
                    <a:bodyPr/>
                    <a:lstStyle/>
                    <a:p>
                      <a:pPr algn="ctr"/>
                      <a:r>
                        <a:rPr lang="it-IT" sz="1200">
                          <a:solidFill>
                            <a:schemeClr val="bg1"/>
                          </a:solidFill>
                          <a:effectLst/>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rPr>
                        <a:t>128</a:t>
                      </a:r>
                    </a:p>
                  </a:txBody>
                  <a:tcPr anchor="ctr"/>
                </a:tc>
                <a:tc>
                  <a:txBody>
                    <a:bodyPr/>
                    <a:lstStyle/>
                    <a:p>
                      <a:pPr algn="ctr"/>
                      <a:r>
                        <a:rPr lang="it-IT" sz="1200">
                          <a:solidFill>
                            <a:schemeClr val="bg1"/>
                          </a:solidFill>
                          <a:effectLst/>
                        </a:rPr>
                        <a:t>0.01</a:t>
                      </a:r>
                    </a:p>
                  </a:txBody>
                  <a:tcPr anchor="ctr"/>
                </a:tc>
                <a:tc>
                  <a:txBody>
                    <a:bodyPr/>
                    <a:lstStyle/>
                    <a:p>
                      <a:pPr algn="ctr"/>
                      <a:r>
                        <a:rPr lang="it-IT" sz="1200">
                          <a:solidFill>
                            <a:schemeClr val="bg1"/>
                          </a:solidFill>
                          <a:effectLst/>
                        </a:rPr>
                        <a:t>64</a:t>
                      </a:r>
                    </a:p>
                  </a:txBody>
                  <a:tcPr anchor="ctr"/>
                </a:tc>
                <a:tc>
                  <a:txBody>
                    <a:bodyPr/>
                    <a:lstStyle/>
                    <a:p>
                      <a:pPr algn="ctr"/>
                      <a:r>
                        <a:rPr lang="it-IT" sz="1200">
                          <a:solidFill>
                            <a:schemeClr val="bg1"/>
                          </a:solidFill>
                          <a:effectLst/>
                        </a:rPr>
                        <a:t>[10, 5]</a:t>
                      </a:r>
                    </a:p>
                  </a:txBody>
                  <a:tcPr anchor="ctr"/>
                </a:tc>
                <a:tc>
                  <a:txBody>
                    <a:bodyPr/>
                    <a:lstStyle/>
                    <a:p>
                      <a:pPr algn="ctr"/>
                      <a:r>
                        <a:rPr lang="it-IT" sz="1200">
                          <a:solidFill>
                            <a:schemeClr val="bg1"/>
                          </a:solidFill>
                          <a:effectLst/>
                        </a:rPr>
                        <a:t>1</a:t>
                      </a:r>
                    </a:p>
                  </a:txBody>
                  <a:tcPr anchor="ctr"/>
                </a:tc>
                <a:tc>
                  <a:txBody>
                    <a:bodyPr/>
                    <a:lstStyle/>
                    <a:p>
                      <a:pPr algn="ctr"/>
                      <a:r>
                        <a:rPr lang="it-IT" sz="1200">
                          <a:solidFill>
                            <a:schemeClr val="bg1"/>
                          </a:solidFill>
                          <a:effectLst/>
                        </a:rPr>
                        <a:t>0.8939</a:t>
                      </a:r>
                    </a:p>
                  </a:txBody>
                  <a:tcPr anchor="ctr"/>
                </a:tc>
                <a:tc>
                  <a:txBody>
                    <a:bodyPr/>
                    <a:lstStyle/>
                    <a:p>
                      <a:pPr algn="ctr"/>
                      <a:r>
                        <a:rPr lang="it-IT" sz="1200">
                          <a:solidFill>
                            <a:schemeClr val="bg1"/>
                          </a:solidFill>
                          <a:effectLst/>
                        </a:rPr>
                        <a:t>0.7393</a:t>
                      </a:r>
                    </a:p>
                  </a:txBody>
                  <a:tcPr anchor="ctr"/>
                </a:tc>
                <a:tc>
                  <a:txBody>
                    <a:bodyPr/>
                    <a:lstStyle/>
                    <a:p>
                      <a:pPr algn="ctr"/>
                      <a:r>
                        <a:rPr lang="it-IT" sz="1200">
                          <a:solidFill>
                            <a:schemeClr val="bg1"/>
                          </a:solidFill>
                          <a:effectLst/>
                        </a:rPr>
                        <a:t>0.7321</a:t>
                      </a:r>
                    </a:p>
                  </a:txBody>
                  <a:tcPr anchor="ctr"/>
                </a:tc>
                <a:tc>
                  <a:txBody>
                    <a:bodyPr/>
                    <a:lstStyle/>
                    <a:p>
                      <a:pPr algn="ctr"/>
                      <a:r>
                        <a:rPr lang="it-IT" sz="1200">
                          <a:solidFill>
                            <a:schemeClr val="bg1"/>
                          </a:solidFill>
                          <a:effectLst/>
                        </a:rPr>
                        <a:t>0.7467</a:t>
                      </a:r>
                    </a:p>
                  </a:txBody>
                  <a:tcPr anchor="ctr"/>
                </a:tc>
                <a:tc>
                  <a:txBody>
                    <a:bodyPr/>
                    <a:lstStyle/>
                    <a:p>
                      <a:pPr algn="ctr"/>
                      <a:r>
                        <a:rPr lang="it-IT" sz="1200">
                          <a:solidFill>
                            <a:schemeClr val="bg1"/>
                          </a:solidFill>
                          <a:effectLst/>
                        </a:rPr>
                        <a:t>0.1805</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rPr>
                        <a:t>256</a:t>
                      </a:r>
                    </a:p>
                  </a:txBody>
                  <a:tcPr anchor="ctr"/>
                </a:tc>
                <a:tc>
                  <a:txBody>
                    <a:bodyPr/>
                    <a:lstStyle/>
                    <a:p>
                      <a:pPr algn="ctr"/>
                      <a:r>
                        <a:rPr lang="it-IT" sz="1200">
                          <a:solidFill>
                            <a:schemeClr val="bg1"/>
                          </a:solidFill>
                          <a:effectLst/>
                        </a:rPr>
                        <a:t>0.01</a:t>
                      </a:r>
                    </a:p>
                  </a:txBody>
                  <a:tcPr anchor="ctr"/>
                </a:tc>
                <a:tc>
                  <a:txBody>
                    <a:bodyPr/>
                    <a:lstStyle/>
                    <a:p>
                      <a:pPr algn="ctr"/>
                      <a:r>
                        <a:rPr lang="it-IT" sz="1200">
                          <a:solidFill>
                            <a:schemeClr val="bg1"/>
                          </a:solidFill>
                          <a:effectLst/>
                        </a:rPr>
                        <a:t>64</a:t>
                      </a:r>
                    </a:p>
                  </a:txBody>
                  <a:tcPr anchor="ctr"/>
                </a:tc>
                <a:tc>
                  <a:txBody>
                    <a:bodyPr/>
                    <a:lstStyle/>
                    <a:p>
                      <a:pPr algn="ctr"/>
                      <a:r>
                        <a:rPr lang="it-IT" sz="1200">
                          <a:solidFill>
                            <a:schemeClr val="bg1"/>
                          </a:solidFill>
                          <a:effectLst/>
                        </a:rPr>
                        <a:t>[30, 15]</a:t>
                      </a:r>
                    </a:p>
                  </a:txBody>
                  <a:tcPr anchor="ctr"/>
                </a:tc>
                <a:tc>
                  <a:txBody>
                    <a:bodyPr/>
                    <a:lstStyle/>
                    <a:p>
                      <a:pPr algn="ctr"/>
                      <a:r>
                        <a:rPr lang="it-IT" sz="1200">
                          <a:solidFill>
                            <a:schemeClr val="bg1"/>
                          </a:solidFill>
                          <a:effectLst/>
                        </a:rPr>
                        <a:t>1</a:t>
                      </a:r>
                    </a:p>
                  </a:txBody>
                  <a:tcPr anchor="ctr"/>
                </a:tc>
                <a:tc>
                  <a:txBody>
                    <a:bodyPr/>
                    <a:lstStyle/>
                    <a:p>
                      <a:pPr algn="ctr"/>
                      <a:r>
                        <a:rPr lang="it-IT" sz="1200">
                          <a:solidFill>
                            <a:schemeClr val="bg1"/>
                          </a:solidFill>
                          <a:effectLst/>
                        </a:rPr>
                        <a:t>0.9005</a:t>
                      </a:r>
                    </a:p>
                  </a:txBody>
                  <a:tcPr anchor="ctr"/>
                </a:tc>
                <a:tc>
                  <a:txBody>
                    <a:bodyPr/>
                    <a:lstStyle/>
                    <a:p>
                      <a:pPr algn="ctr"/>
                      <a:r>
                        <a:rPr lang="it-IT" sz="1200">
                          <a:solidFill>
                            <a:schemeClr val="bg1"/>
                          </a:solidFill>
                          <a:effectLst/>
                        </a:rPr>
                        <a:t>0.7438</a:t>
                      </a:r>
                    </a:p>
                  </a:txBody>
                  <a:tcPr anchor="ctr"/>
                </a:tc>
                <a:tc>
                  <a:txBody>
                    <a:bodyPr/>
                    <a:lstStyle/>
                    <a:p>
                      <a:pPr algn="ctr"/>
                      <a:r>
                        <a:rPr lang="it-IT" sz="1200">
                          <a:solidFill>
                            <a:schemeClr val="bg1"/>
                          </a:solidFill>
                          <a:effectLst/>
                        </a:rPr>
                        <a:t>0.6420</a:t>
                      </a:r>
                    </a:p>
                  </a:txBody>
                  <a:tcPr anchor="ctr"/>
                </a:tc>
                <a:tc>
                  <a:txBody>
                    <a:bodyPr/>
                    <a:lstStyle/>
                    <a:p>
                      <a:pPr algn="ctr"/>
                      <a:r>
                        <a:rPr lang="it-IT" sz="1200">
                          <a:solidFill>
                            <a:schemeClr val="bg1"/>
                          </a:solidFill>
                          <a:effectLst/>
                        </a:rPr>
                        <a:t>0.8838</a:t>
                      </a:r>
                    </a:p>
                  </a:txBody>
                  <a:tcPr anchor="ctr"/>
                </a:tc>
                <a:tc>
                  <a:txBody>
                    <a:bodyPr/>
                    <a:lstStyle/>
                    <a:p>
                      <a:pPr algn="ctr"/>
                      <a:r>
                        <a:rPr lang="it-IT" sz="1200">
                          <a:solidFill>
                            <a:schemeClr val="bg1"/>
                          </a:solidFill>
                          <a:effectLst/>
                        </a:rPr>
                        <a:t>0.2298</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rPr>
                        <a:t>256</a:t>
                      </a:r>
                    </a:p>
                  </a:txBody>
                  <a:tcPr anchor="ctr"/>
                </a:tc>
                <a:tc>
                  <a:txBody>
                    <a:bodyPr/>
                    <a:lstStyle/>
                    <a:p>
                      <a:pPr algn="ctr"/>
                      <a:r>
                        <a:rPr lang="it-IT" sz="1200">
                          <a:solidFill>
                            <a:schemeClr val="bg1"/>
                          </a:solidFill>
                          <a:effectLst/>
                        </a:rPr>
                        <a:t>0.01</a:t>
                      </a:r>
                    </a:p>
                  </a:txBody>
                  <a:tcPr anchor="ctr"/>
                </a:tc>
                <a:tc>
                  <a:txBody>
                    <a:bodyPr/>
                    <a:lstStyle/>
                    <a:p>
                      <a:pPr algn="ctr"/>
                      <a:r>
                        <a:rPr lang="it-IT" sz="1200">
                          <a:solidFill>
                            <a:schemeClr val="bg1"/>
                          </a:solidFill>
                          <a:effectLst/>
                        </a:rPr>
                        <a:t>64</a:t>
                      </a:r>
                    </a:p>
                  </a:txBody>
                  <a:tcPr anchor="ctr"/>
                </a:tc>
                <a:tc>
                  <a:txBody>
                    <a:bodyPr/>
                    <a:lstStyle/>
                    <a:p>
                      <a:pPr algn="ctr"/>
                      <a:r>
                        <a:rPr lang="it-IT" sz="1200" dirty="0">
                          <a:solidFill>
                            <a:schemeClr val="bg1"/>
                          </a:solidFill>
                          <a:effectLst/>
                        </a:rPr>
                        <a:t>[10, 5]</a:t>
                      </a:r>
                    </a:p>
                  </a:txBody>
                  <a:tcPr anchor="ctr"/>
                </a:tc>
                <a:tc>
                  <a:txBody>
                    <a:bodyPr/>
                    <a:lstStyle/>
                    <a:p>
                      <a:pPr algn="ctr"/>
                      <a:r>
                        <a:rPr lang="it-IT" sz="1200">
                          <a:solidFill>
                            <a:schemeClr val="bg1"/>
                          </a:solidFill>
                          <a:effectLst/>
                        </a:rPr>
                        <a:t>1</a:t>
                      </a:r>
                    </a:p>
                  </a:txBody>
                  <a:tcPr anchor="ctr"/>
                </a:tc>
                <a:tc>
                  <a:txBody>
                    <a:bodyPr/>
                    <a:lstStyle/>
                    <a:p>
                      <a:pPr algn="ctr"/>
                      <a:r>
                        <a:rPr lang="it-IT" sz="1200">
                          <a:solidFill>
                            <a:schemeClr val="bg1"/>
                          </a:solidFill>
                          <a:effectLst/>
                        </a:rPr>
                        <a:t>0.9050</a:t>
                      </a:r>
                    </a:p>
                  </a:txBody>
                  <a:tcPr anchor="ctr"/>
                </a:tc>
                <a:tc>
                  <a:txBody>
                    <a:bodyPr/>
                    <a:lstStyle/>
                    <a:p>
                      <a:pPr algn="ctr"/>
                      <a:r>
                        <a:rPr lang="it-IT" sz="1200">
                          <a:solidFill>
                            <a:schemeClr val="bg1"/>
                          </a:solidFill>
                          <a:effectLst/>
                        </a:rPr>
                        <a:t>0.7452</a:t>
                      </a:r>
                    </a:p>
                  </a:txBody>
                  <a:tcPr anchor="ctr"/>
                </a:tc>
                <a:tc>
                  <a:txBody>
                    <a:bodyPr/>
                    <a:lstStyle/>
                    <a:p>
                      <a:pPr algn="ctr"/>
                      <a:r>
                        <a:rPr lang="it-IT" sz="1200">
                          <a:solidFill>
                            <a:schemeClr val="bg1"/>
                          </a:solidFill>
                          <a:effectLst/>
                        </a:rPr>
                        <a:t>0.7526</a:t>
                      </a:r>
                    </a:p>
                  </a:txBody>
                  <a:tcPr anchor="ctr"/>
                </a:tc>
                <a:tc>
                  <a:txBody>
                    <a:bodyPr/>
                    <a:lstStyle/>
                    <a:p>
                      <a:pPr algn="ctr"/>
                      <a:r>
                        <a:rPr lang="it-IT" sz="1200">
                          <a:solidFill>
                            <a:schemeClr val="bg1"/>
                          </a:solidFill>
                          <a:effectLst/>
                        </a:rPr>
                        <a:t>0.7381</a:t>
                      </a:r>
                    </a:p>
                  </a:txBody>
                  <a:tcPr anchor="ctr"/>
                </a:tc>
                <a:tc>
                  <a:txBody>
                    <a:bodyPr/>
                    <a:lstStyle/>
                    <a:p>
                      <a:pPr algn="ctr"/>
                      <a:r>
                        <a:rPr lang="it-IT" sz="1200">
                          <a:solidFill>
                            <a:schemeClr val="bg1"/>
                          </a:solidFill>
                          <a:effectLst/>
                        </a:rPr>
                        <a:t>0.2630</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rPr>
                        <a:t>256</a:t>
                      </a:r>
                    </a:p>
                  </a:txBody>
                  <a:tcPr anchor="ctr"/>
                </a:tc>
                <a:tc>
                  <a:txBody>
                    <a:bodyPr/>
                    <a:lstStyle/>
                    <a:p>
                      <a:pPr algn="ctr"/>
                      <a:r>
                        <a:rPr lang="it-IT" sz="1200">
                          <a:solidFill>
                            <a:schemeClr val="bg1"/>
                          </a:solidFill>
                          <a:effectLst/>
                        </a:rPr>
                        <a:t>0.01</a:t>
                      </a:r>
                    </a:p>
                  </a:txBody>
                  <a:tcPr anchor="ctr"/>
                </a:tc>
                <a:tc>
                  <a:txBody>
                    <a:bodyPr/>
                    <a:lstStyle/>
                    <a:p>
                      <a:pPr algn="ctr"/>
                      <a:r>
                        <a:rPr lang="it-IT" sz="1200">
                          <a:solidFill>
                            <a:schemeClr val="bg1"/>
                          </a:solidFill>
                          <a:effectLst/>
                        </a:rPr>
                        <a:t>64</a:t>
                      </a:r>
                    </a:p>
                  </a:txBody>
                  <a:tcPr anchor="ctr"/>
                </a:tc>
                <a:tc>
                  <a:txBody>
                    <a:bodyPr/>
                    <a:lstStyle/>
                    <a:p>
                      <a:pPr algn="ctr"/>
                      <a:r>
                        <a:rPr lang="it-IT" sz="1200">
                          <a:solidFill>
                            <a:schemeClr val="bg1"/>
                          </a:solidFill>
                          <a:effectLst/>
                        </a:rPr>
                        <a:t>[20, 10]</a:t>
                      </a:r>
                    </a:p>
                  </a:txBody>
                  <a:tcPr anchor="ctr"/>
                </a:tc>
                <a:tc>
                  <a:txBody>
                    <a:bodyPr/>
                    <a:lstStyle/>
                    <a:p>
                      <a:pPr algn="ctr"/>
                      <a:r>
                        <a:rPr lang="it-IT" sz="1200">
                          <a:solidFill>
                            <a:schemeClr val="bg1"/>
                          </a:solidFill>
                          <a:effectLst/>
                        </a:rPr>
                        <a:t>3</a:t>
                      </a:r>
                    </a:p>
                  </a:txBody>
                  <a:tcPr anchor="ctr"/>
                </a:tc>
                <a:tc>
                  <a:txBody>
                    <a:bodyPr/>
                    <a:lstStyle/>
                    <a:p>
                      <a:pPr algn="ctr"/>
                      <a:r>
                        <a:rPr lang="it-IT" sz="1200">
                          <a:solidFill>
                            <a:schemeClr val="bg1"/>
                          </a:solidFill>
                          <a:effectLst/>
                        </a:rPr>
                        <a:t>0.9073</a:t>
                      </a:r>
                    </a:p>
                  </a:txBody>
                  <a:tcPr anchor="ctr"/>
                </a:tc>
                <a:tc>
                  <a:txBody>
                    <a:bodyPr/>
                    <a:lstStyle/>
                    <a:p>
                      <a:pPr algn="ctr"/>
                      <a:r>
                        <a:rPr lang="it-IT" sz="1200">
                          <a:solidFill>
                            <a:schemeClr val="bg1"/>
                          </a:solidFill>
                          <a:effectLst/>
                        </a:rPr>
                        <a:t>0.7267</a:t>
                      </a:r>
                    </a:p>
                  </a:txBody>
                  <a:tcPr anchor="ctr"/>
                </a:tc>
                <a:tc>
                  <a:txBody>
                    <a:bodyPr/>
                    <a:lstStyle/>
                    <a:p>
                      <a:pPr algn="ctr"/>
                      <a:r>
                        <a:rPr lang="it-IT" sz="1200">
                          <a:solidFill>
                            <a:schemeClr val="bg1"/>
                          </a:solidFill>
                          <a:effectLst/>
                        </a:rPr>
                        <a:t>0.8038</a:t>
                      </a:r>
                    </a:p>
                  </a:txBody>
                  <a:tcPr anchor="ctr"/>
                </a:tc>
                <a:tc>
                  <a:txBody>
                    <a:bodyPr/>
                    <a:lstStyle/>
                    <a:p>
                      <a:pPr algn="ctr"/>
                      <a:r>
                        <a:rPr lang="it-IT" sz="1200">
                          <a:solidFill>
                            <a:schemeClr val="bg1"/>
                          </a:solidFill>
                          <a:effectLst/>
                        </a:rPr>
                        <a:t>0.6631</a:t>
                      </a:r>
                    </a:p>
                  </a:txBody>
                  <a:tcPr anchor="ctr"/>
                </a:tc>
                <a:tc>
                  <a:txBody>
                    <a:bodyPr/>
                    <a:lstStyle/>
                    <a:p>
                      <a:pPr algn="ctr"/>
                      <a:r>
                        <a:rPr lang="it-IT" sz="1200">
                          <a:solidFill>
                            <a:schemeClr val="bg1"/>
                          </a:solidFill>
                          <a:effectLst/>
                        </a:rPr>
                        <a:t>0.2559</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rPr>
                        <a:t>256</a:t>
                      </a:r>
                    </a:p>
                  </a:txBody>
                  <a:tcPr anchor="ctr"/>
                </a:tc>
                <a:tc>
                  <a:txBody>
                    <a:bodyPr/>
                    <a:lstStyle/>
                    <a:p>
                      <a:pPr algn="ctr"/>
                      <a:r>
                        <a:rPr lang="it-IT" sz="1200">
                          <a:solidFill>
                            <a:schemeClr val="bg1"/>
                          </a:solidFill>
                          <a:effectLst/>
                        </a:rPr>
                        <a:t>0.01</a:t>
                      </a:r>
                    </a:p>
                  </a:txBody>
                  <a:tcPr anchor="ctr"/>
                </a:tc>
                <a:tc>
                  <a:txBody>
                    <a:bodyPr/>
                    <a:lstStyle/>
                    <a:p>
                      <a:pPr algn="ctr"/>
                      <a:r>
                        <a:rPr lang="it-IT" sz="1200">
                          <a:solidFill>
                            <a:schemeClr val="bg1"/>
                          </a:solidFill>
                          <a:effectLst/>
                        </a:rPr>
                        <a:t>64</a:t>
                      </a:r>
                    </a:p>
                  </a:txBody>
                  <a:tcPr anchor="ctr"/>
                </a:tc>
                <a:tc>
                  <a:txBody>
                    <a:bodyPr/>
                    <a:lstStyle/>
                    <a:p>
                      <a:pPr algn="ctr"/>
                      <a:r>
                        <a:rPr lang="it-IT" sz="1200">
                          <a:solidFill>
                            <a:schemeClr val="bg1"/>
                          </a:solidFill>
                          <a:effectLst/>
                        </a:rPr>
                        <a:t>[20, 10]</a:t>
                      </a:r>
                    </a:p>
                  </a:txBody>
                  <a:tcPr anchor="ctr"/>
                </a:tc>
                <a:tc>
                  <a:txBody>
                    <a:bodyPr/>
                    <a:lstStyle/>
                    <a:p>
                      <a:pPr algn="ctr"/>
                      <a:r>
                        <a:rPr lang="it-IT" sz="1200">
                          <a:solidFill>
                            <a:schemeClr val="bg1"/>
                          </a:solidFill>
                          <a:effectLst/>
                        </a:rPr>
                        <a:t>2</a:t>
                      </a:r>
                    </a:p>
                  </a:txBody>
                  <a:tcPr anchor="ctr"/>
                </a:tc>
                <a:tc>
                  <a:txBody>
                    <a:bodyPr/>
                    <a:lstStyle/>
                    <a:p>
                      <a:pPr algn="ctr"/>
                      <a:r>
                        <a:rPr lang="it-IT" sz="1200">
                          <a:solidFill>
                            <a:schemeClr val="bg1"/>
                          </a:solidFill>
                          <a:effectLst/>
                        </a:rPr>
                        <a:t>0.9101</a:t>
                      </a:r>
                    </a:p>
                  </a:txBody>
                  <a:tcPr anchor="ctr"/>
                </a:tc>
                <a:tc>
                  <a:txBody>
                    <a:bodyPr/>
                    <a:lstStyle/>
                    <a:p>
                      <a:pPr algn="ctr"/>
                      <a:r>
                        <a:rPr lang="it-IT" sz="1200">
                          <a:solidFill>
                            <a:schemeClr val="bg1"/>
                          </a:solidFill>
                          <a:effectLst/>
                        </a:rPr>
                        <a:t>0.7689</a:t>
                      </a:r>
                    </a:p>
                  </a:txBody>
                  <a:tcPr anchor="ctr"/>
                </a:tc>
                <a:tc>
                  <a:txBody>
                    <a:bodyPr/>
                    <a:lstStyle/>
                    <a:p>
                      <a:pPr algn="ctr"/>
                      <a:r>
                        <a:rPr lang="it-IT" sz="1200">
                          <a:solidFill>
                            <a:schemeClr val="bg1"/>
                          </a:solidFill>
                          <a:effectLst/>
                        </a:rPr>
                        <a:t>0.7382</a:t>
                      </a:r>
                    </a:p>
                  </a:txBody>
                  <a:tcPr anchor="ctr"/>
                </a:tc>
                <a:tc>
                  <a:txBody>
                    <a:bodyPr/>
                    <a:lstStyle/>
                    <a:p>
                      <a:pPr algn="ctr"/>
                      <a:r>
                        <a:rPr lang="it-IT" sz="1200">
                          <a:solidFill>
                            <a:schemeClr val="bg1"/>
                          </a:solidFill>
                          <a:effectLst/>
                        </a:rPr>
                        <a:t>0.8022</a:t>
                      </a:r>
                    </a:p>
                  </a:txBody>
                  <a:tcPr anchor="ctr"/>
                </a:tc>
                <a:tc>
                  <a:txBody>
                    <a:bodyPr/>
                    <a:lstStyle/>
                    <a:p>
                      <a:pPr algn="ctr"/>
                      <a:r>
                        <a:rPr lang="it-IT" sz="1200" dirty="0">
                          <a:solidFill>
                            <a:schemeClr val="bg1"/>
                          </a:solidFill>
                          <a:effectLst/>
                        </a:rPr>
                        <a:t>0.3579</a:t>
                      </a:r>
                    </a:p>
                  </a:txBody>
                  <a:tcPr anchor="ctr"/>
                </a:tc>
                <a:extLst>
                  <a:ext uri="{0D108BD9-81ED-4DB2-BD59-A6C34878D82A}">
                    <a16:rowId xmlns:a16="http://schemas.microsoft.com/office/drawing/2014/main" val="640735679"/>
                  </a:ext>
                </a:extLst>
              </a:tr>
            </a:tbl>
          </a:graphicData>
        </a:graphic>
      </p:graphicFrame>
      <p:sp>
        <p:nvSpPr>
          <p:cNvPr id="11" name="CasellaDiTesto 10">
            <a:extLst>
              <a:ext uri="{FF2B5EF4-FFF2-40B4-BE49-F238E27FC236}">
                <a16:creationId xmlns:a16="http://schemas.microsoft.com/office/drawing/2014/main" id="{B6063C07-DFFC-2534-658A-E9320296BEB1}"/>
              </a:ext>
            </a:extLst>
          </p:cNvPr>
          <p:cNvSpPr txBox="1"/>
          <p:nvPr/>
        </p:nvSpPr>
        <p:spPr>
          <a:xfrm>
            <a:off x="1032845" y="4691294"/>
            <a:ext cx="10042592" cy="1015663"/>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Adam preferisce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più bassi (32-128) e un Learning Rate di 0,001 o inferiore, indicando che un aggiornamento più controllato migliora le performance. Batch Size di 64 rimane la scelta più ricorrente e </a:t>
            </a:r>
            <a:r>
              <a:rPr lang="it-IT" sz="1200" dirty="0" err="1">
                <a:solidFill>
                  <a:schemeClr val="bg1"/>
                </a:solidFill>
                <a:latin typeface="Verdana" panose="020B0604030504040204" pitchFamily="34" charset="0"/>
                <a:ea typeface="Verdana" panose="020B0604030504040204" pitchFamily="34" charset="0"/>
                <a:cs typeface="+mn-lt"/>
              </a:rPr>
              <a:t>Neg</a:t>
            </a:r>
            <a:r>
              <a:rPr lang="it-IT" sz="1200" dirty="0">
                <a:solidFill>
                  <a:schemeClr val="bg1"/>
                </a:solidFill>
                <a:latin typeface="Verdana" panose="020B0604030504040204" pitchFamily="34" charset="0"/>
                <a:ea typeface="Verdana" panose="020B0604030504040204" pitchFamily="34" charset="0"/>
                <a:cs typeface="+mn-lt"/>
              </a:rPr>
              <a:t> Sampling Ratio tende a 1, suggerendo che, a differenza di SGD, Adam non ha bisogno di molti esempi negativi per generalizzare correttamente.</a:t>
            </a:r>
          </a:p>
        </p:txBody>
      </p:sp>
      <p:graphicFrame>
        <p:nvGraphicFramePr>
          <p:cNvPr id="3" name="Tabella 2">
            <a:extLst>
              <a:ext uri="{FF2B5EF4-FFF2-40B4-BE49-F238E27FC236}">
                <a16:creationId xmlns:a16="http://schemas.microsoft.com/office/drawing/2014/main" id="{81EE94DE-29D9-CE3C-4F08-9B5E7F1ED8AF}"/>
              </a:ext>
            </a:extLst>
          </p:cNvPr>
          <p:cNvGraphicFramePr>
            <a:graphicFrameLocks noGrp="1"/>
          </p:cNvGraphicFramePr>
          <p:nvPr>
            <p:extLst>
              <p:ext uri="{D42A27DB-BD31-4B8C-83A1-F6EECF244321}">
                <p14:modId xmlns:p14="http://schemas.microsoft.com/office/powerpoint/2010/main" val="1187442389"/>
              </p:ext>
            </p:extLst>
          </p:nvPr>
        </p:nvGraphicFramePr>
        <p:xfrm>
          <a:off x="1032845" y="165887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dirty="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0.9339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0.7660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0.8535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0.6947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0.0700</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0.9334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0.7823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0.8336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0.7369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0.1153</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0.9270</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0.7946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0.7737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0.8166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0.1259</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0.7877</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0.7324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0.8521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0.1022</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0.9302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0.7823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0.8142</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0.7528</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0.1218</a:t>
                      </a:r>
                    </a:p>
                  </a:txBody>
                  <a:tcPr anchor="ctr"/>
                </a:tc>
                <a:extLst>
                  <a:ext uri="{0D108BD9-81ED-4DB2-BD59-A6C34878D82A}">
                    <a16:rowId xmlns:a16="http://schemas.microsoft.com/office/drawing/2014/main" val="640735679"/>
                  </a:ext>
                </a:extLst>
              </a:tr>
            </a:tbl>
          </a:graphicData>
        </a:graphic>
      </p:graphicFrame>
      <p:sp>
        <p:nvSpPr>
          <p:cNvPr id="4" name="Title 18">
            <a:extLst>
              <a:ext uri="{FF2B5EF4-FFF2-40B4-BE49-F238E27FC236}">
                <a16:creationId xmlns:a16="http://schemas.microsoft.com/office/drawing/2014/main" id="{12C0E005-21A5-51AD-5AE2-43BFB6E3A4D2}"/>
              </a:ext>
            </a:extLst>
          </p:cNvPr>
          <p:cNvSpPr txBox="1">
            <a:spLocks/>
          </p:cNvSpPr>
          <p:nvPr/>
        </p:nvSpPr>
        <p:spPr>
          <a:xfrm>
            <a:off x="1032845" y="1099172"/>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adamw</a:t>
            </a:r>
            <a:endParaRPr lang="en-US" dirty="0">
              <a:ln w="19050">
                <a:solidFill>
                  <a:prstClr val="white"/>
                </a:solidFill>
              </a:ln>
              <a:cs typeface="Posterama Bold"/>
            </a:endParaRPr>
          </a:p>
        </p:txBody>
      </p:sp>
      <p:sp>
        <p:nvSpPr>
          <p:cNvPr id="6" name="CasellaDiTesto 5">
            <a:extLst>
              <a:ext uri="{FF2B5EF4-FFF2-40B4-BE49-F238E27FC236}">
                <a16:creationId xmlns:a16="http://schemas.microsoft.com/office/drawing/2014/main" id="{074997C0-B764-53E0-58C8-190D423BF20D}"/>
              </a:ext>
            </a:extLst>
          </p:cNvPr>
          <p:cNvSpPr txBox="1"/>
          <p:nvPr/>
        </p:nvSpPr>
        <p:spPr>
          <a:xfrm>
            <a:off x="1032845" y="4691293"/>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ADAMW</a:t>
            </a:r>
          </a:p>
          <a:p>
            <a:endParaRPr lang="it-IT" sz="1200" dirty="0">
              <a:solidFill>
                <a:schemeClr val="bg1"/>
              </a:solidFill>
              <a:latin typeface="Verdana" panose="020B0604030504040204" pitchFamily="34" charset="0"/>
              <a:ea typeface="Verdana" panose="020B0604030504040204" pitchFamily="34" charset="0"/>
            </a:endParaRPr>
          </a:p>
          <a:p>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si comporta meglio a Learning Rate più bassi (0,0005 - 0,0010) e con una Batch Size di 64, evidenziando una maggiore stabilità rispetto a SGD. Le migliori configurazioni ottengono AUC e F1-score più elevati, suggerendo che </a:t>
            </a:r>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può essere più efficace nel bilanciare </a:t>
            </a:r>
            <a:r>
              <a:rPr lang="it-IT" sz="1200" dirty="0" err="1">
                <a:solidFill>
                  <a:schemeClr val="bg1"/>
                </a:solidFill>
                <a:latin typeface="Verdana" panose="020B0604030504040204" pitchFamily="34" charset="0"/>
                <a:ea typeface="Verdana" panose="020B0604030504040204" pitchFamily="34" charset="0"/>
                <a:cs typeface="+mn-lt"/>
              </a:rPr>
              <a:t>precision</a:t>
            </a:r>
            <a:r>
              <a:rPr lang="it-IT" sz="1200" dirty="0">
                <a:solidFill>
                  <a:schemeClr val="bg1"/>
                </a:solidFill>
                <a:latin typeface="Verdana" panose="020B0604030504040204" pitchFamily="34" charset="0"/>
                <a:ea typeface="Verdana" panose="020B0604030504040204" pitchFamily="34" charset="0"/>
                <a:cs typeface="+mn-lt"/>
              </a:rPr>
              <a:t> e recall. Il </a:t>
            </a:r>
            <a:r>
              <a:rPr lang="it-IT" sz="1200" dirty="0" err="1">
                <a:solidFill>
                  <a:schemeClr val="bg1"/>
                </a:solidFill>
                <a:latin typeface="Verdana" panose="020B0604030504040204" pitchFamily="34" charset="0"/>
                <a:ea typeface="Verdana" panose="020B0604030504040204" pitchFamily="34" charset="0"/>
                <a:cs typeface="+mn-lt"/>
              </a:rPr>
              <a:t>Neg</a:t>
            </a:r>
            <a:r>
              <a:rPr lang="it-IT" sz="1200" dirty="0">
                <a:solidFill>
                  <a:schemeClr val="bg1"/>
                </a:solidFill>
                <a:latin typeface="Verdana" panose="020B0604030504040204" pitchFamily="34" charset="0"/>
                <a:ea typeface="Verdana" panose="020B0604030504040204" pitchFamily="34" charset="0"/>
                <a:cs typeface="+mn-lt"/>
              </a:rPr>
              <a:t> Sampling Ratio intorno a 2 fornisce buoni risultati, evitando sia il </a:t>
            </a:r>
            <a:r>
              <a:rPr lang="it-IT" sz="1200" dirty="0" err="1">
                <a:solidFill>
                  <a:schemeClr val="bg1"/>
                </a:solidFill>
                <a:latin typeface="Verdana" panose="020B0604030504040204" pitchFamily="34" charset="0"/>
                <a:ea typeface="Verdana" panose="020B0604030504040204" pitchFamily="34" charset="0"/>
                <a:cs typeface="+mn-lt"/>
              </a:rPr>
              <a:t>sovracampionamento</a:t>
            </a:r>
            <a:r>
              <a:rPr lang="it-IT" sz="1200" dirty="0">
                <a:solidFill>
                  <a:schemeClr val="bg1"/>
                </a:solidFill>
                <a:latin typeface="Verdana" panose="020B0604030504040204" pitchFamily="34" charset="0"/>
                <a:ea typeface="Verdana" panose="020B0604030504040204" pitchFamily="34" charset="0"/>
                <a:cs typeface="+mn-lt"/>
              </a:rPr>
              <a:t> che la scarsità di esempi negativi.</a:t>
            </a:r>
          </a:p>
        </p:txBody>
      </p:sp>
      <p:graphicFrame>
        <p:nvGraphicFramePr>
          <p:cNvPr id="7" name="Tabella 6">
            <a:extLst>
              <a:ext uri="{FF2B5EF4-FFF2-40B4-BE49-F238E27FC236}">
                <a16:creationId xmlns:a16="http://schemas.microsoft.com/office/drawing/2014/main" id="{39CD9996-65CD-6C20-E140-16BB32758243}"/>
              </a:ext>
            </a:extLst>
          </p:cNvPr>
          <p:cNvGraphicFramePr>
            <a:graphicFrameLocks noGrp="1"/>
          </p:cNvGraphicFramePr>
          <p:nvPr>
            <p:extLst>
              <p:ext uri="{D42A27DB-BD31-4B8C-83A1-F6EECF244321}">
                <p14:modId xmlns:p14="http://schemas.microsoft.com/office/powerpoint/2010/main" val="3517258351"/>
              </p:ext>
            </p:extLst>
          </p:nvPr>
        </p:nvGraphicFramePr>
        <p:xfrm>
          <a:off x="1032845" y="165887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0.8939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0.7393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0.7321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0.7467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0.1805</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0.7438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0.6420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0.8838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0.2298</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0.7452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0.7526</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0.7381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0.2630</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0.9073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0.7267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0.8038</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0.6631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0.2559</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0.9101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0.7689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0.7382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0.8022</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0.3579</a:t>
                      </a:r>
                    </a:p>
                  </a:txBody>
                  <a:tcPr anchor="ctr"/>
                </a:tc>
                <a:extLst>
                  <a:ext uri="{0D108BD9-81ED-4DB2-BD59-A6C34878D82A}">
                    <a16:rowId xmlns:a16="http://schemas.microsoft.com/office/drawing/2014/main" val="640735679"/>
                  </a:ext>
                </a:extLst>
              </a:tr>
            </a:tbl>
          </a:graphicData>
        </a:graphic>
      </p:graphicFrame>
      <p:sp>
        <p:nvSpPr>
          <p:cNvPr id="9" name="CasellaDiTesto 8">
            <a:extLst>
              <a:ext uri="{FF2B5EF4-FFF2-40B4-BE49-F238E27FC236}">
                <a16:creationId xmlns:a16="http://schemas.microsoft.com/office/drawing/2014/main" id="{75F2B981-8F2D-43B8-5173-03285B258DF4}"/>
              </a:ext>
            </a:extLst>
          </p:cNvPr>
          <p:cNvSpPr txBox="1"/>
          <p:nvPr/>
        </p:nvSpPr>
        <p:spPr>
          <a:xfrm>
            <a:off x="1032845" y="4691294"/>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SGD</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Le migliori configurazioni per SGD indicano che un numero elevato di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(128-256) e un Learning Rate di 0,01 sono scelte ideali. La Batch Size di 64 risulta essere un buon compromesso. Il </a:t>
            </a:r>
            <a:r>
              <a:rPr lang="it-IT" sz="1200" dirty="0" err="1">
                <a:solidFill>
                  <a:schemeClr val="bg1"/>
                </a:solidFill>
                <a:latin typeface="Verdana" panose="020B0604030504040204" pitchFamily="34" charset="0"/>
                <a:ea typeface="Verdana" panose="020B0604030504040204" pitchFamily="34" charset="0"/>
                <a:cs typeface="+mn-lt"/>
              </a:rPr>
              <a:t>Neg</a:t>
            </a:r>
            <a:r>
              <a:rPr lang="it-IT" sz="1200" dirty="0">
                <a:solidFill>
                  <a:schemeClr val="bg1"/>
                </a:solidFill>
                <a:latin typeface="Verdana" panose="020B0604030504040204" pitchFamily="34" charset="0"/>
                <a:ea typeface="Verdana" panose="020B0604030504040204" pitchFamily="34" charset="0"/>
                <a:cs typeface="+mn-lt"/>
              </a:rPr>
              <a:t> Sampling Ratio compreso tra 1 e 3 mostra che un numero moderato di esempi negativi aiuta il modello senza peggiorarne la stabilità. La Loss più bassa non corrisponde sempre alla migliore performance, a conferma del fatto che AUC e F1-score sono metriche più rilevanti.</a:t>
            </a:r>
          </a:p>
        </p:txBody>
      </p:sp>
      <p:sp>
        <p:nvSpPr>
          <p:cNvPr id="10" name="Title 18">
            <a:extLst>
              <a:ext uri="{FF2B5EF4-FFF2-40B4-BE49-F238E27FC236}">
                <a16:creationId xmlns:a16="http://schemas.microsoft.com/office/drawing/2014/main" id="{DFD42422-9E90-0C2F-9E6E-FB4B6CC6C4F8}"/>
              </a:ext>
            </a:extLst>
          </p:cNvPr>
          <p:cNvSpPr txBox="1">
            <a:spLocks/>
          </p:cNvSpPr>
          <p:nvPr/>
        </p:nvSpPr>
        <p:spPr>
          <a:xfrm>
            <a:off x="1032845" y="1099172"/>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sgd</a:t>
            </a:r>
            <a:endParaRPr lang="en-US" dirty="0">
              <a:ln w="19050">
                <a:solidFill>
                  <a:prstClr val="white"/>
                </a:solidFill>
              </a:ln>
              <a:cs typeface="Posterama Bold"/>
            </a:endParaRPr>
          </a:p>
        </p:txBody>
      </p:sp>
      <p:sp>
        <p:nvSpPr>
          <p:cNvPr id="2" name="Title 18">
            <a:extLst>
              <a:ext uri="{FF2B5EF4-FFF2-40B4-BE49-F238E27FC236}">
                <a16:creationId xmlns:a16="http://schemas.microsoft.com/office/drawing/2014/main" id="{003C0385-D929-3779-97ED-CB4985D84182}"/>
              </a:ext>
            </a:extLst>
          </p:cNvPr>
          <p:cNvSpPr txBox="1">
            <a:spLocks/>
          </p:cNvSpPr>
          <p:nvPr/>
        </p:nvSpPr>
        <p:spPr>
          <a:xfrm>
            <a:off x="6294549"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eSTENSIONE</a:t>
            </a:r>
            <a:endParaRPr lang="en-US" dirty="0">
              <a:ln w="19050">
                <a:solidFill>
                  <a:prstClr val="white"/>
                </a:solidFill>
              </a:ln>
              <a:cs typeface="Posterama Bold"/>
            </a:endParaRPr>
          </a:p>
        </p:txBody>
      </p:sp>
    </p:spTree>
    <p:extLst>
      <p:ext uri="{BB962C8B-B14F-4D97-AF65-F5344CB8AC3E}">
        <p14:creationId xmlns:p14="http://schemas.microsoft.com/office/powerpoint/2010/main" val="299859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8"/>
                                        </p:tgtEl>
                                      </p:cBhvr>
                                    </p:animEffect>
                                    <p:set>
                                      <p:cBhvr>
                                        <p:cTn id="7" dur="1" fill="hold">
                                          <p:stCondLst>
                                            <p:cond delay="1999"/>
                                          </p:stCondLst>
                                        </p:cTn>
                                        <p:tgtEl>
                                          <p:spTgt spid="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childTnLst>
                          </p:cTn>
                        </p:par>
                        <p:par>
                          <p:cTn id="14" fill="hold">
                            <p:stCondLst>
                              <p:cond delay="2000"/>
                            </p:stCondLst>
                            <p:childTnLst>
                              <p:par>
                                <p:cTn id="15" presetID="6"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20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4"/>
                                        </p:tgtEl>
                                        <p:attrNameLst>
                                          <p:attrName>style.visibility</p:attrName>
                                        </p:attrNameLst>
                                      </p:cBhvr>
                                      <p:to>
                                        <p:strVal val="hidden"/>
                                      </p:to>
                                    </p:set>
                                  </p:childTnLst>
                                </p:cTn>
                              </p:par>
                              <p:par>
                                <p:cTn id="28" presetID="16" presetClass="exit" presetSubtype="21" fill="hold" grpId="1" nodeType="withEffect">
                                  <p:stCondLst>
                                    <p:cond delay="0"/>
                                  </p:stCondLst>
                                  <p:childTnLst>
                                    <p:animEffect transition="out" filter="barn(inVertical)">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31" presetClass="exit" presetSubtype="0" fill="hold" nodeType="withEffect">
                                  <p:stCondLst>
                                    <p:cond delay="0"/>
                                  </p:stCondLst>
                                  <p:childTnLst>
                                    <p:anim calcmode="lin" valueType="num">
                                      <p:cBhvr>
                                        <p:cTn id="32" dur="1000"/>
                                        <p:tgtEl>
                                          <p:spTgt spid="3"/>
                                        </p:tgtEl>
                                        <p:attrNameLst>
                                          <p:attrName>ppt_w</p:attrName>
                                        </p:attrNameLst>
                                      </p:cBhvr>
                                      <p:tavLst>
                                        <p:tav tm="0">
                                          <p:val>
                                            <p:strVal val="ppt_w"/>
                                          </p:val>
                                        </p:tav>
                                        <p:tav tm="100000">
                                          <p:val>
                                            <p:fltVal val="0"/>
                                          </p:val>
                                        </p:tav>
                                      </p:tavLst>
                                    </p:anim>
                                    <p:anim calcmode="lin" valueType="num">
                                      <p:cBhvr>
                                        <p:cTn id="33" dur="1000"/>
                                        <p:tgtEl>
                                          <p:spTgt spid="3"/>
                                        </p:tgtEl>
                                        <p:attrNameLst>
                                          <p:attrName>ppt_h</p:attrName>
                                        </p:attrNameLst>
                                      </p:cBhvr>
                                      <p:tavLst>
                                        <p:tav tm="0">
                                          <p:val>
                                            <p:strVal val="ppt_h"/>
                                          </p:val>
                                        </p:tav>
                                        <p:tav tm="100000">
                                          <p:val>
                                            <p:fltVal val="0"/>
                                          </p:val>
                                        </p:tav>
                                      </p:tavLst>
                                    </p:anim>
                                    <p:anim calcmode="lin" valueType="num">
                                      <p:cBhvr>
                                        <p:cTn id="34" dur="1000"/>
                                        <p:tgtEl>
                                          <p:spTgt spid="3"/>
                                        </p:tgtEl>
                                        <p:attrNameLst>
                                          <p:attrName>style.rotation</p:attrName>
                                        </p:attrNameLst>
                                      </p:cBhvr>
                                      <p:tavLst>
                                        <p:tav tm="0">
                                          <p:val>
                                            <p:fltVal val="0"/>
                                          </p:val>
                                        </p:tav>
                                        <p:tav tm="100000">
                                          <p:val>
                                            <p:fltVal val="90"/>
                                          </p:val>
                                        </p:tav>
                                      </p:tavLst>
                                    </p:anim>
                                    <p:animEffect transition="out" filter="fade">
                                      <p:cBhvr>
                                        <p:cTn id="35" dur="1000"/>
                                        <p:tgtEl>
                                          <p:spTgt spid="3"/>
                                        </p:tgtEl>
                                      </p:cBhvr>
                                    </p:animEffect>
                                    <p:set>
                                      <p:cBhvr>
                                        <p:cTn id="36" dur="1" fill="hold">
                                          <p:stCondLst>
                                            <p:cond delay="999"/>
                                          </p:stCondLst>
                                        </p:cTn>
                                        <p:tgtEl>
                                          <p:spTgt spid="3"/>
                                        </p:tgtEl>
                                        <p:attrNameLst>
                                          <p:attrName>style.visibility</p:attrName>
                                        </p:attrNameLst>
                                      </p:cBhvr>
                                      <p:to>
                                        <p:strVal val="hidden"/>
                                      </p:to>
                                    </p:set>
                                  </p:childTnLst>
                                </p:cTn>
                              </p:par>
                            </p:childTnLst>
                          </p:cTn>
                        </p:par>
                        <p:par>
                          <p:cTn id="37" fill="hold">
                            <p:stCondLst>
                              <p:cond delay="1000"/>
                            </p:stCondLst>
                            <p:childTnLst>
                              <p:par>
                                <p:cTn id="38" presetID="31"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1000" fill="hold"/>
                                        <p:tgtEl>
                                          <p:spTgt spid="7"/>
                                        </p:tgtEl>
                                        <p:attrNameLst>
                                          <p:attrName>ppt_w</p:attrName>
                                        </p:attrNameLst>
                                      </p:cBhvr>
                                      <p:tavLst>
                                        <p:tav tm="0">
                                          <p:val>
                                            <p:fltVal val="0"/>
                                          </p:val>
                                        </p:tav>
                                        <p:tav tm="100000">
                                          <p:val>
                                            <p:strVal val="#ppt_w"/>
                                          </p:val>
                                        </p:tav>
                                      </p:tavLst>
                                    </p:anim>
                                    <p:anim calcmode="lin" valueType="num">
                                      <p:cBhvr>
                                        <p:cTn id="41" dur="1000" fill="hold"/>
                                        <p:tgtEl>
                                          <p:spTgt spid="7"/>
                                        </p:tgtEl>
                                        <p:attrNameLst>
                                          <p:attrName>ppt_h</p:attrName>
                                        </p:attrNameLst>
                                      </p:cBhvr>
                                      <p:tavLst>
                                        <p:tav tm="0">
                                          <p:val>
                                            <p:fltVal val="0"/>
                                          </p:val>
                                        </p:tav>
                                        <p:tav tm="100000">
                                          <p:val>
                                            <p:strVal val="#ppt_h"/>
                                          </p:val>
                                        </p:tav>
                                      </p:tavLst>
                                    </p:anim>
                                    <p:anim calcmode="lin" valueType="num">
                                      <p:cBhvr>
                                        <p:cTn id="42" dur="1000" fill="hold"/>
                                        <p:tgtEl>
                                          <p:spTgt spid="7"/>
                                        </p:tgtEl>
                                        <p:attrNameLst>
                                          <p:attrName>style.rotation</p:attrName>
                                        </p:attrNameLst>
                                      </p:cBhvr>
                                      <p:tavLst>
                                        <p:tav tm="0">
                                          <p:val>
                                            <p:fltVal val="90"/>
                                          </p:val>
                                        </p:tav>
                                        <p:tav tm="100000">
                                          <p:val>
                                            <p:fltVal val="0"/>
                                          </p:val>
                                        </p:tav>
                                      </p:tavLst>
                                    </p:anim>
                                    <p:animEffect transition="in" filter="fade">
                                      <p:cBhvr>
                                        <p:cTn id="43" dur="1000"/>
                                        <p:tgtEl>
                                          <p:spTgt spid="7"/>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arn(inVertical)">
                                      <p:cBhvr>
                                        <p:cTn id="46" dur="500"/>
                                        <p:tgtEl>
                                          <p:spTgt spid="9"/>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4" grpId="0"/>
      <p:bldP spid="4" grpId="1"/>
      <p:bldP spid="6" grpId="0"/>
      <p:bldP spid="6" grpId="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A4DC3-76BD-4805-7C81-220E77EBCEBC}"/>
            </a:ext>
          </a:extLst>
        </p:cNvPr>
        <p:cNvGrpSpPr/>
        <p:nvPr/>
      </p:nvGrpSpPr>
      <p:grpSpPr>
        <a:xfrm>
          <a:off x="0" y="0"/>
          <a:ext cx="0" cy="0"/>
          <a:chOff x="0" y="0"/>
          <a:chExt cx="0" cy="0"/>
        </a:xfrm>
      </p:grpSpPr>
      <p:sp>
        <p:nvSpPr>
          <p:cNvPr id="11" name="CasellaDiTesto 10">
            <a:extLst>
              <a:ext uri="{FF2B5EF4-FFF2-40B4-BE49-F238E27FC236}">
                <a16:creationId xmlns:a16="http://schemas.microsoft.com/office/drawing/2014/main" id="{9C2881D6-A6AF-0A6F-2DE7-0E2ED4F0F44D}"/>
              </a:ext>
            </a:extLst>
          </p:cNvPr>
          <p:cNvSpPr txBox="1"/>
          <p:nvPr/>
        </p:nvSpPr>
        <p:spPr>
          <a:xfrm>
            <a:off x="325120" y="690880"/>
            <a:ext cx="555752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dirty="0">
                <a:solidFill>
                  <a:schemeClr val="bg1"/>
                </a:solidFill>
                <a:latin typeface="Verdana"/>
                <a:ea typeface="Verdana"/>
              </a:rPr>
              <a:t>Considerazioni finali sull’estensione</a:t>
            </a:r>
          </a:p>
        </p:txBody>
      </p:sp>
      <p:sp>
        <p:nvSpPr>
          <p:cNvPr id="3" name="CasellaDiTesto 2">
            <a:extLst>
              <a:ext uri="{FF2B5EF4-FFF2-40B4-BE49-F238E27FC236}">
                <a16:creationId xmlns:a16="http://schemas.microsoft.com/office/drawing/2014/main" id="{EEAC6BB1-2601-14E6-6F6F-9311D489E3C1}"/>
              </a:ext>
            </a:extLst>
          </p:cNvPr>
          <p:cNvSpPr txBox="1"/>
          <p:nvPr/>
        </p:nvSpPr>
        <p:spPr>
          <a:xfrm>
            <a:off x="1088608" y="2689178"/>
            <a:ext cx="958496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err="1">
                <a:solidFill>
                  <a:schemeClr val="bg1"/>
                </a:solidFill>
                <a:ea typeface="+mn-lt"/>
                <a:cs typeface="+mn-lt"/>
              </a:rPr>
              <a:t>AdamW</a:t>
            </a:r>
            <a:r>
              <a:rPr lang="it-IT" dirty="0">
                <a:solidFill>
                  <a:schemeClr val="bg1"/>
                </a:solidFill>
                <a:ea typeface="+mn-lt"/>
                <a:cs typeface="+mn-lt"/>
              </a:rPr>
              <a:t> e Adam tendono a essere più stabili di SGD, con </a:t>
            </a:r>
            <a:r>
              <a:rPr lang="it-IT" dirty="0" err="1">
                <a:solidFill>
                  <a:schemeClr val="bg1"/>
                </a:solidFill>
                <a:ea typeface="+mn-lt"/>
                <a:cs typeface="+mn-lt"/>
              </a:rPr>
              <a:t>AdamW</a:t>
            </a:r>
            <a:r>
              <a:rPr lang="it-IT" dirty="0">
                <a:solidFill>
                  <a:schemeClr val="bg1"/>
                </a:solidFill>
                <a:ea typeface="+mn-lt"/>
                <a:cs typeface="+mn-lt"/>
              </a:rPr>
              <a:t> che ottiene il risultato complessivo più alto. </a:t>
            </a:r>
            <a:r>
              <a:rPr lang="it-IT" dirty="0">
                <a:solidFill>
                  <a:schemeClr val="bg1"/>
                </a:solidFill>
                <a:effectLst/>
                <a:ea typeface="+mn-lt"/>
                <a:cs typeface="+mn-lt"/>
              </a:rPr>
              <a:t>SGD </a:t>
            </a:r>
            <a:r>
              <a:rPr lang="it-IT" dirty="0">
                <a:solidFill>
                  <a:schemeClr val="bg1"/>
                </a:solidFill>
                <a:ea typeface="+mn-lt"/>
                <a:cs typeface="+mn-lt"/>
              </a:rPr>
              <a:t>si comporta </a:t>
            </a:r>
            <a:r>
              <a:rPr lang="it-IT" dirty="0">
                <a:solidFill>
                  <a:schemeClr val="bg1"/>
                </a:solidFill>
                <a:effectLst/>
                <a:ea typeface="+mn-lt"/>
                <a:cs typeface="+mn-lt"/>
              </a:rPr>
              <a:t>meglio con Learning Rate più </a:t>
            </a:r>
            <a:r>
              <a:rPr lang="it-IT" dirty="0">
                <a:solidFill>
                  <a:schemeClr val="bg1"/>
                </a:solidFill>
                <a:ea typeface="+mn-lt"/>
                <a:cs typeface="+mn-lt"/>
              </a:rPr>
              <a:t>elevati </a:t>
            </a:r>
            <a:r>
              <a:rPr lang="it-IT" dirty="0">
                <a:solidFill>
                  <a:schemeClr val="bg1"/>
                </a:solidFill>
                <a:effectLst/>
                <a:ea typeface="+mn-lt"/>
                <a:cs typeface="+mn-lt"/>
              </a:rPr>
              <a:t>e </a:t>
            </a:r>
            <a:r>
              <a:rPr lang="it-IT" dirty="0" err="1">
                <a:solidFill>
                  <a:schemeClr val="bg1"/>
                </a:solidFill>
                <a:effectLst/>
                <a:ea typeface="+mn-lt"/>
                <a:cs typeface="+mn-lt"/>
              </a:rPr>
              <a:t>Hidden</a:t>
            </a:r>
            <a:r>
              <a:rPr lang="it-IT" dirty="0">
                <a:solidFill>
                  <a:schemeClr val="bg1"/>
                </a:solidFill>
                <a:effectLst/>
                <a:ea typeface="+mn-lt"/>
                <a:cs typeface="+mn-lt"/>
              </a:rPr>
              <a:t> </a:t>
            </a:r>
            <a:r>
              <a:rPr lang="it-IT" dirty="0" err="1">
                <a:solidFill>
                  <a:schemeClr val="bg1"/>
                </a:solidFill>
                <a:effectLst/>
                <a:ea typeface="+mn-lt"/>
                <a:cs typeface="+mn-lt"/>
              </a:rPr>
              <a:t>Channels</a:t>
            </a:r>
            <a:r>
              <a:rPr lang="it-IT" dirty="0">
                <a:solidFill>
                  <a:schemeClr val="bg1"/>
                </a:solidFill>
                <a:effectLst/>
                <a:ea typeface="+mn-lt"/>
                <a:cs typeface="+mn-lt"/>
              </a:rPr>
              <a:t> </a:t>
            </a:r>
            <a:r>
              <a:rPr lang="it-IT" dirty="0">
                <a:solidFill>
                  <a:schemeClr val="bg1"/>
                </a:solidFill>
                <a:ea typeface="+mn-lt"/>
                <a:cs typeface="+mn-lt"/>
              </a:rPr>
              <a:t>alti, mentre </a:t>
            </a:r>
            <a:r>
              <a:rPr lang="it-IT" dirty="0">
                <a:solidFill>
                  <a:schemeClr val="bg1"/>
                </a:solidFill>
                <a:effectLst/>
                <a:ea typeface="+mn-lt"/>
                <a:cs typeface="+mn-lt"/>
              </a:rPr>
              <a:t>Adam e </a:t>
            </a:r>
            <a:r>
              <a:rPr lang="it-IT" dirty="0" err="1">
                <a:solidFill>
                  <a:schemeClr val="bg1"/>
                </a:solidFill>
                <a:effectLst/>
                <a:ea typeface="+mn-lt"/>
                <a:cs typeface="+mn-lt"/>
              </a:rPr>
              <a:t>AdamW</a:t>
            </a:r>
            <a:r>
              <a:rPr lang="it-IT" dirty="0">
                <a:solidFill>
                  <a:schemeClr val="bg1"/>
                </a:solidFill>
                <a:effectLst/>
                <a:ea typeface="+mn-lt"/>
                <a:cs typeface="+mn-lt"/>
              </a:rPr>
              <a:t> preferiscono Learning Rate più bassi e </a:t>
            </a:r>
            <a:r>
              <a:rPr lang="it-IT" dirty="0" err="1">
                <a:solidFill>
                  <a:schemeClr val="bg1"/>
                </a:solidFill>
                <a:effectLst/>
                <a:ea typeface="+mn-lt"/>
                <a:cs typeface="+mn-lt"/>
              </a:rPr>
              <a:t>Hidden</a:t>
            </a:r>
            <a:r>
              <a:rPr lang="it-IT" dirty="0">
                <a:solidFill>
                  <a:schemeClr val="bg1"/>
                </a:solidFill>
                <a:effectLst/>
                <a:ea typeface="+mn-lt"/>
                <a:cs typeface="+mn-lt"/>
              </a:rPr>
              <a:t> </a:t>
            </a:r>
            <a:r>
              <a:rPr lang="it-IT" dirty="0" err="1">
                <a:solidFill>
                  <a:schemeClr val="bg1"/>
                </a:solidFill>
                <a:effectLst/>
                <a:ea typeface="+mn-lt"/>
                <a:cs typeface="+mn-lt"/>
              </a:rPr>
              <a:t>Channels</a:t>
            </a:r>
            <a:r>
              <a:rPr lang="it-IT" dirty="0">
                <a:solidFill>
                  <a:schemeClr val="bg1"/>
                </a:solidFill>
                <a:effectLst/>
                <a:ea typeface="+mn-lt"/>
                <a:cs typeface="+mn-lt"/>
              </a:rPr>
              <a:t> più </a:t>
            </a:r>
            <a:r>
              <a:rPr lang="it-IT" dirty="0">
                <a:solidFill>
                  <a:schemeClr val="bg1"/>
                </a:solidFill>
                <a:ea typeface="+mn-lt"/>
                <a:cs typeface="+mn-lt"/>
              </a:rPr>
              <a:t>bassi. La </a:t>
            </a:r>
            <a:r>
              <a:rPr lang="it-IT" dirty="0">
                <a:solidFill>
                  <a:schemeClr val="bg1"/>
                </a:solidFill>
                <a:effectLst/>
                <a:ea typeface="+mn-lt"/>
                <a:cs typeface="+mn-lt"/>
              </a:rPr>
              <a:t>Batch Size ottimale è quasi sempre 64</a:t>
            </a:r>
            <a:r>
              <a:rPr lang="it-IT" dirty="0">
                <a:solidFill>
                  <a:schemeClr val="bg1"/>
                </a:solidFill>
                <a:ea typeface="+mn-lt"/>
                <a:cs typeface="+mn-lt"/>
              </a:rPr>
              <a:t>. Il </a:t>
            </a:r>
            <a:r>
              <a:rPr lang="it-IT" dirty="0" err="1">
                <a:solidFill>
                  <a:schemeClr val="bg1"/>
                </a:solidFill>
                <a:effectLst/>
                <a:ea typeface="+mn-lt"/>
                <a:cs typeface="+mn-lt"/>
              </a:rPr>
              <a:t>Neg</a:t>
            </a:r>
            <a:r>
              <a:rPr lang="it-IT" dirty="0">
                <a:solidFill>
                  <a:schemeClr val="bg1"/>
                </a:solidFill>
                <a:effectLst/>
                <a:ea typeface="+mn-lt"/>
                <a:cs typeface="+mn-lt"/>
              </a:rPr>
              <a:t> Sampling Ratio </a:t>
            </a:r>
            <a:r>
              <a:rPr lang="it-IT" dirty="0">
                <a:solidFill>
                  <a:schemeClr val="bg1"/>
                </a:solidFill>
                <a:ea typeface="+mn-lt"/>
                <a:cs typeface="+mn-lt"/>
              </a:rPr>
              <a:t>ottimale </a:t>
            </a:r>
            <a:r>
              <a:rPr lang="it-IT" dirty="0">
                <a:solidFill>
                  <a:schemeClr val="bg1"/>
                </a:solidFill>
                <a:effectLst/>
                <a:ea typeface="+mn-lt"/>
                <a:cs typeface="+mn-lt"/>
              </a:rPr>
              <a:t>varia</a:t>
            </a:r>
            <a:r>
              <a:rPr lang="it-IT" dirty="0">
                <a:solidFill>
                  <a:schemeClr val="bg1"/>
                </a:solidFill>
                <a:ea typeface="+mn-lt"/>
                <a:cs typeface="+mn-lt"/>
              </a:rPr>
              <a:t>: SGD ottiene risultati migliori con valori più alti, mentre Adam e </a:t>
            </a:r>
            <a:r>
              <a:rPr lang="it-IT" dirty="0" err="1">
                <a:solidFill>
                  <a:schemeClr val="bg1"/>
                </a:solidFill>
                <a:ea typeface="+mn-lt"/>
                <a:cs typeface="+mn-lt"/>
              </a:rPr>
              <a:t>AdamW</a:t>
            </a:r>
            <a:r>
              <a:rPr lang="it-IT" dirty="0">
                <a:solidFill>
                  <a:schemeClr val="bg1"/>
                </a:solidFill>
                <a:ea typeface="+mn-lt"/>
                <a:cs typeface="+mn-lt"/>
              </a:rPr>
              <a:t> lavorano meglio con valori più bassi.</a:t>
            </a:r>
            <a:endParaRPr lang="it-IT" sz="2800" dirty="0">
              <a:solidFill>
                <a:schemeClr val="bg1"/>
              </a:solidFill>
              <a:ea typeface="+mn-lt"/>
              <a:cs typeface="+mn-lt"/>
            </a:endParaRPr>
          </a:p>
        </p:txBody>
      </p:sp>
    </p:spTree>
    <p:extLst>
      <p:ext uri="{BB962C8B-B14F-4D97-AF65-F5344CB8AC3E}">
        <p14:creationId xmlns:p14="http://schemas.microsoft.com/office/powerpoint/2010/main" val="421956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E8334EC6-E941-52DD-5D01-8821B35F5761}"/>
              </a:ext>
            </a:extLst>
          </p:cNvPr>
          <p:cNvSpPr>
            <a:spLocks noGrp="1"/>
          </p:cNvSpPr>
          <p:nvPr>
            <p:ph type="sldNum" sz="quarter" idx="12"/>
          </p:nvPr>
        </p:nvSpPr>
        <p:spPr/>
        <p:txBody>
          <a:bodyPr/>
          <a:lstStyle/>
          <a:p>
            <a:fld id="{A402E4C0-AD5E-4E8C-9F21-7CCE474BDCEB}" type="slidenum">
              <a:rPr lang="en-US" smtClean="0"/>
              <a:pPr/>
              <a:t>14</a:t>
            </a:fld>
            <a:endParaRPr lang="en-US"/>
          </a:p>
        </p:txBody>
      </p:sp>
      <p:sp>
        <p:nvSpPr>
          <p:cNvPr id="8" name="Titolo 7">
            <a:extLst>
              <a:ext uri="{FF2B5EF4-FFF2-40B4-BE49-F238E27FC236}">
                <a16:creationId xmlns:a16="http://schemas.microsoft.com/office/drawing/2014/main" id="{D001A6EB-0A63-C95A-8FA2-A6D19F1CC1A0}"/>
              </a:ext>
            </a:extLst>
          </p:cNvPr>
          <p:cNvSpPr>
            <a:spLocks noGrp="1"/>
          </p:cNvSpPr>
          <p:nvPr>
            <p:ph type="title"/>
          </p:nvPr>
        </p:nvSpPr>
        <p:spPr>
          <a:xfrm>
            <a:off x="2470991" y="365150"/>
            <a:ext cx="7287768" cy="630936"/>
          </a:xfrm>
        </p:spPr>
        <p:txBody>
          <a:bodyPr/>
          <a:lstStyle/>
          <a:p>
            <a:r>
              <a:rPr lang="it-IT" dirty="0"/>
              <a:t>Grafici</a:t>
            </a:r>
          </a:p>
        </p:txBody>
      </p:sp>
      <p:sp>
        <p:nvSpPr>
          <p:cNvPr id="28" name="CasellaDiTesto 27">
            <a:extLst>
              <a:ext uri="{FF2B5EF4-FFF2-40B4-BE49-F238E27FC236}">
                <a16:creationId xmlns:a16="http://schemas.microsoft.com/office/drawing/2014/main" id="{3F9B09B9-1F15-3B14-AD14-41186C50885E}"/>
              </a:ext>
            </a:extLst>
          </p:cNvPr>
          <p:cNvSpPr txBox="1"/>
          <p:nvPr/>
        </p:nvSpPr>
        <p:spPr>
          <a:xfrm>
            <a:off x="881840" y="1144586"/>
            <a:ext cx="2491389"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a:t>
            </a:r>
          </a:p>
        </p:txBody>
      </p:sp>
      <p:sp>
        <p:nvSpPr>
          <p:cNvPr id="29" name="CasellaDiTesto 28">
            <a:extLst>
              <a:ext uri="{FF2B5EF4-FFF2-40B4-BE49-F238E27FC236}">
                <a16:creationId xmlns:a16="http://schemas.microsoft.com/office/drawing/2014/main" id="{2EBB3BB6-07AC-25FA-3497-EEA849A5D385}"/>
              </a:ext>
            </a:extLst>
          </p:cNvPr>
          <p:cNvSpPr txBox="1"/>
          <p:nvPr/>
        </p:nvSpPr>
        <p:spPr>
          <a:xfrm>
            <a:off x="5438747" y="1145628"/>
            <a:ext cx="1351675"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AdamW</a:t>
            </a:r>
          </a:p>
        </p:txBody>
      </p:sp>
      <p:sp>
        <p:nvSpPr>
          <p:cNvPr id="30" name="CasellaDiTesto 29">
            <a:extLst>
              <a:ext uri="{FF2B5EF4-FFF2-40B4-BE49-F238E27FC236}">
                <a16:creationId xmlns:a16="http://schemas.microsoft.com/office/drawing/2014/main" id="{54A61311-5596-6D05-3E9A-1AE1858A98EE}"/>
              </a:ext>
            </a:extLst>
          </p:cNvPr>
          <p:cNvSpPr txBox="1"/>
          <p:nvPr/>
        </p:nvSpPr>
        <p:spPr>
          <a:xfrm>
            <a:off x="8902868" y="1145628"/>
            <a:ext cx="2323192"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SGD</a:t>
            </a:r>
          </a:p>
        </p:txBody>
      </p:sp>
      <p:pic>
        <p:nvPicPr>
          <p:cNvPr id="7" name="Immagine 6" descr="Immagine che contiene testo, Diagramma, linea, diagramma&#10;&#10;Il contenuto generato dall&amp;#39;intelligenza artificiale potrebbe non essere corretto.">
            <a:extLst>
              <a:ext uri="{FF2B5EF4-FFF2-40B4-BE49-F238E27FC236}">
                <a16:creationId xmlns:a16="http://schemas.microsoft.com/office/drawing/2014/main" id="{C0D2232D-9CFB-74DD-8B81-90988C42241F}"/>
              </a:ext>
            </a:extLst>
          </p:cNvPr>
          <p:cNvPicPr>
            <a:picLocks noChangeAspect="1"/>
          </p:cNvPicPr>
          <p:nvPr/>
        </p:nvPicPr>
        <p:blipFill>
          <a:blip r:embed="rId2"/>
          <a:stretch>
            <a:fillRect/>
          </a:stretch>
        </p:blipFill>
        <p:spPr>
          <a:xfrm>
            <a:off x="8287957" y="4190504"/>
            <a:ext cx="3562815" cy="2525752"/>
          </a:xfrm>
          <a:prstGeom prst="rect">
            <a:avLst/>
          </a:prstGeom>
        </p:spPr>
      </p:pic>
      <p:pic>
        <p:nvPicPr>
          <p:cNvPr id="9" name="Immagine 8" descr="Immagine che contiene testo, Diagramma, linea, diagramma&#10;&#10;Il contenuto generato dall&amp;#39;intelligenza artificiale potrebbe non essere corretto.">
            <a:extLst>
              <a:ext uri="{FF2B5EF4-FFF2-40B4-BE49-F238E27FC236}">
                <a16:creationId xmlns:a16="http://schemas.microsoft.com/office/drawing/2014/main" id="{CA2E06F8-7AD2-F7CB-7188-2F6918E4CDF5}"/>
              </a:ext>
            </a:extLst>
          </p:cNvPr>
          <p:cNvPicPr>
            <a:picLocks noChangeAspect="1"/>
          </p:cNvPicPr>
          <p:nvPr/>
        </p:nvPicPr>
        <p:blipFill>
          <a:blip r:embed="rId3"/>
          <a:stretch>
            <a:fillRect/>
          </a:stretch>
        </p:blipFill>
        <p:spPr>
          <a:xfrm>
            <a:off x="8283311" y="1518858"/>
            <a:ext cx="3553522" cy="2525752"/>
          </a:xfrm>
          <a:prstGeom prst="rect">
            <a:avLst/>
          </a:prstGeom>
        </p:spPr>
      </p:pic>
      <p:pic>
        <p:nvPicPr>
          <p:cNvPr id="10" name="Immagine 9" descr="Immagine che contiene testo, linea, Diagramma, diagramma&#10;&#10;Il contenuto generato dall&amp;#39;intelligenza artificiale potrebbe non essere corretto.">
            <a:extLst>
              <a:ext uri="{FF2B5EF4-FFF2-40B4-BE49-F238E27FC236}">
                <a16:creationId xmlns:a16="http://schemas.microsoft.com/office/drawing/2014/main" id="{F858ABDB-52B5-D3F8-9D7D-73CAEFD07915}"/>
              </a:ext>
            </a:extLst>
          </p:cNvPr>
          <p:cNvPicPr>
            <a:picLocks noChangeAspect="1"/>
          </p:cNvPicPr>
          <p:nvPr/>
        </p:nvPicPr>
        <p:blipFill>
          <a:blip r:embed="rId4"/>
          <a:stretch>
            <a:fillRect/>
          </a:stretch>
        </p:blipFill>
        <p:spPr>
          <a:xfrm>
            <a:off x="4313911" y="4190627"/>
            <a:ext cx="3553523" cy="2525752"/>
          </a:xfrm>
          <a:prstGeom prst="rect">
            <a:avLst/>
          </a:prstGeom>
        </p:spPr>
      </p:pic>
      <p:pic>
        <p:nvPicPr>
          <p:cNvPr id="11" name="Immagine 10" descr="Immagine che contiene testo, linea, Diagramma, diagramma&#10;&#10;Il contenuto generato dall&amp;#39;intelligenza artificiale potrebbe non essere corretto.">
            <a:extLst>
              <a:ext uri="{FF2B5EF4-FFF2-40B4-BE49-F238E27FC236}">
                <a16:creationId xmlns:a16="http://schemas.microsoft.com/office/drawing/2014/main" id="{D8D06F23-C32B-0DF0-6E02-EB2CC6358DB0}"/>
              </a:ext>
            </a:extLst>
          </p:cNvPr>
          <p:cNvPicPr>
            <a:picLocks noChangeAspect="1"/>
          </p:cNvPicPr>
          <p:nvPr/>
        </p:nvPicPr>
        <p:blipFill>
          <a:blip r:embed="rId5"/>
          <a:stretch>
            <a:fillRect/>
          </a:stretch>
        </p:blipFill>
        <p:spPr>
          <a:xfrm>
            <a:off x="4318558" y="1518982"/>
            <a:ext cx="3562815" cy="2525752"/>
          </a:xfrm>
          <a:prstGeom prst="rect">
            <a:avLst/>
          </a:prstGeom>
        </p:spPr>
      </p:pic>
      <p:pic>
        <p:nvPicPr>
          <p:cNvPr id="12" name="Immagine 11" descr="Immagine che contiene testo, linea, Diagramma, diagramma&#10;&#10;Il contenuto generato dall&amp;#39;intelligenza artificiale potrebbe non essere corretto.">
            <a:extLst>
              <a:ext uri="{FF2B5EF4-FFF2-40B4-BE49-F238E27FC236}">
                <a16:creationId xmlns:a16="http://schemas.microsoft.com/office/drawing/2014/main" id="{820F8824-2D4E-AAA4-AEF3-7B0DEBEBF27F}"/>
              </a:ext>
            </a:extLst>
          </p:cNvPr>
          <p:cNvPicPr>
            <a:picLocks noChangeAspect="1"/>
          </p:cNvPicPr>
          <p:nvPr/>
        </p:nvPicPr>
        <p:blipFill>
          <a:blip r:embed="rId6"/>
          <a:stretch>
            <a:fillRect/>
          </a:stretch>
        </p:blipFill>
        <p:spPr>
          <a:xfrm>
            <a:off x="346307" y="4190503"/>
            <a:ext cx="3553523" cy="2525753"/>
          </a:xfrm>
          <a:prstGeom prst="rect">
            <a:avLst/>
          </a:prstGeom>
        </p:spPr>
      </p:pic>
      <p:pic>
        <p:nvPicPr>
          <p:cNvPr id="13" name="Immagine 12" descr="Immagine che contiene testo, linea, Diagramma, diagramma&#10;&#10;Il contenuto generato dall&amp;#39;intelligenza artificiale potrebbe non essere corretto.">
            <a:extLst>
              <a:ext uri="{FF2B5EF4-FFF2-40B4-BE49-F238E27FC236}">
                <a16:creationId xmlns:a16="http://schemas.microsoft.com/office/drawing/2014/main" id="{81F796F3-9640-3B75-D814-4380F1A085D3}"/>
              </a:ext>
            </a:extLst>
          </p:cNvPr>
          <p:cNvPicPr>
            <a:picLocks noChangeAspect="1"/>
          </p:cNvPicPr>
          <p:nvPr/>
        </p:nvPicPr>
        <p:blipFill>
          <a:blip r:embed="rId7"/>
          <a:stretch>
            <a:fillRect/>
          </a:stretch>
        </p:blipFill>
        <p:spPr>
          <a:xfrm>
            <a:off x="350953" y="1518857"/>
            <a:ext cx="3562815" cy="2525753"/>
          </a:xfrm>
          <a:prstGeom prst="rect">
            <a:avLst/>
          </a:prstGeom>
        </p:spPr>
      </p:pic>
    </p:spTree>
    <p:extLst>
      <p:ext uri="{BB962C8B-B14F-4D97-AF65-F5344CB8AC3E}">
        <p14:creationId xmlns:p14="http://schemas.microsoft.com/office/powerpoint/2010/main" val="4146067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3997F-9ECA-5DA2-8403-AC79BB9BD9D3}"/>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5B48313D-C155-9CA8-5C35-9D7FF9E41D1C}"/>
              </a:ext>
            </a:extLst>
          </p:cNvPr>
          <p:cNvSpPr>
            <a:spLocks noGrp="1"/>
          </p:cNvSpPr>
          <p:nvPr>
            <p:ph type="title"/>
          </p:nvPr>
        </p:nvSpPr>
        <p:spPr>
          <a:xfrm>
            <a:off x="1032845" y="1069791"/>
            <a:ext cx="4864608" cy="365760"/>
          </a:xfrm>
        </p:spPr>
        <p:txBody>
          <a:bodyPr/>
          <a:lstStyle/>
          <a:p>
            <a:r>
              <a:rPr lang="en-US" dirty="0" err="1">
                <a:ln w="19050">
                  <a:solidFill>
                    <a:prstClr val="white"/>
                  </a:solidFill>
                </a:ln>
                <a:cs typeface="Posterama Bold"/>
              </a:rPr>
              <a:t>adam</a:t>
            </a:r>
            <a:endParaRPr lang="en-US" dirty="0">
              <a:ln w="19050">
                <a:solidFill>
                  <a:prstClr val="white"/>
                </a:solidFill>
              </a:ln>
              <a:cs typeface="Posterama Bold"/>
            </a:endParaRPr>
          </a:p>
        </p:txBody>
      </p:sp>
      <p:sp>
        <p:nvSpPr>
          <p:cNvPr id="12" name="Slide Number Placeholder 11">
            <a:extLst>
              <a:ext uri="{FF2B5EF4-FFF2-40B4-BE49-F238E27FC236}">
                <a16:creationId xmlns:a16="http://schemas.microsoft.com/office/drawing/2014/main" id="{22310E75-7582-01DA-1A00-EB39930E042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a:p>
        </p:txBody>
      </p:sp>
      <p:graphicFrame>
        <p:nvGraphicFramePr>
          <p:cNvPr id="8" name="Tabella 7">
            <a:extLst>
              <a:ext uri="{FF2B5EF4-FFF2-40B4-BE49-F238E27FC236}">
                <a16:creationId xmlns:a16="http://schemas.microsoft.com/office/drawing/2014/main" id="{1731E3F4-954B-FB9E-DAF7-F49776DB0FB6}"/>
              </a:ext>
            </a:extLst>
          </p:cNvPr>
          <p:cNvGraphicFramePr>
            <a:graphicFrameLocks noGrp="1"/>
          </p:cNvGraphicFramePr>
          <p:nvPr>
            <p:extLst>
              <p:ext uri="{D42A27DB-BD31-4B8C-83A1-F6EECF244321}">
                <p14:modId xmlns:p14="http://schemas.microsoft.com/office/powerpoint/2010/main" val="1159448317"/>
              </p:ext>
            </p:extLst>
          </p:nvPr>
        </p:nvGraphicFramePr>
        <p:xfrm>
          <a:off x="1032845" y="165887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70222">
                  <a:extLst>
                    <a:ext uri="{9D8B030D-6E8A-4147-A177-3AD203B41FA5}">
                      <a16:colId xmlns:a16="http://schemas.microsoft.com/office/drawing/2014/main" val="1073256242"/>
                    </a:ext>
                  </a:extLst>
                </a:gridCol>
                <a:gridCol w="1046480">
                  <a:extLst>
                    <a:ext uri="{9D8B030D-6E8A-4147-A177-3AD203B41FA5}">
                      <a16:colId xmlns:a16="http://schemas.microsoft.com/office/drawing/2014/main" val="3431247908"/>
                    </a:ext>
                  </a:extLst>
                </a:gridCol>
                <a:gridCol w="921191">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12631">
                  <a:extLst>
                    <a:ext uri="{9D8B030D-6E8A-4147-A177-3AD203B41FA5}">
                      <a16:colId xmlns:a16="http://schemas.microsoft.com/office/drawing/2014/main" val="1774862690"/>
                    </a:ext>
                  </a:extLst>
                </a:gridCol>
                <a:gridCol w="1012631">
                  <a:extLst>
                    <a:ext uri="{9D8B030D-6E8A-4147-A177-3AD203B41FA5}">
                      <a16:colId xmlns:a16="http://schemas.microsoft.com/office/drawing/2014/main" val="2299588428"/>
                    </a:ext>
                  </a:extLst>
                </a:gridCol>
                <a:gridCol w="1012631">
                  <a:extLst>
                    <a:ext uri="{9D8B030D-6E8A-4147-A177-3AD203B41FA5}">
                      <a16:colId xmlns:a16="http://schemas.microsoft.com/office/drawing/2014/main" val="773388500"/>
                    </a:ext>
                  </a:extLst>
                </a:gridCol>
              </a:tblGrid>
              <a:tr h="647965">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b="1">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b="1">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0.0005</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0.930299</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0.787891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0.803277</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0.773083</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0.053287</a:t>
                      </a:r>
                    </a:p>
                  </a:txBody>
                  <a:tcPr anchor="ctr"/>
                </a:tc>
                <a:extLst>
                  <a:ext uri="{0D108BD9-81ED-4DB2-BD59-A6C34878D82A}">
                    <a16:rowId xmlns:a16="http://schemas.microsoft.com/office/drawing/2014/main" val="986126386"/>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0.931001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0.797550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0.794566</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0.800555</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0.098145</a:t>
                      </a:r>
                    </a:p>
                  </a:txBody>
                  <a:tcPr anchor="ctr"/>
                </a:tc>
                <a:extLst>
                  <a:ext uri="{0D108BD9-81ED-4DB2-BD59-A6C34878D82A}">
                    <a16:rowId xmlns:a16="http://schemas.microsoft.com/office/drawing/2014/main" val="1665538053"/>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0.932942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0.804045</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0.781502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0.827928</a:t>
                      </a:r>
                    </a:p>
                  </a:txBody>
                  <a:tcPr anchor="ctr"/>
                </a:tc>
                <a:tc>
                  <a:txBody>
                    <a:bodyPr/>
                    <a:lstStyle/>
                    <a:p>
                      <a:pPr algn="ctr"/>
                      <a:r>
                        <a:rPr lang="it-IT" sz="1200" b="0" dirty="0">
                          <a:solidFill>
                            <a:schemeClr val="bg1"/>
                          </a:solidFill>
                          <a:latin typeface="Verdana" panose="020B0604030504040204" pitchFamily="34" charset="0"/>
                          <a:ea typeface="Verdana" panose="020B0604030504040204" pitchFamily="34" charset="0"/>
                        </a:rPr>
                        <a:t>0.118295</a:t>
                      </a:r>
                    </a:p>
                  </a:txBody>
                  <a:tcPr anchor="ctr"/>
                </a:tc>
                <a:extLst>
                  <a:ext uri="{0D108BD9-81ED-4DB2-BD59-A6C34878D82A}">
                    <a16:rowId xmlns:a16="http://schemas.microsoft.com/office/drawing/2014/main" val="1911508226"/>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0.930221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0.797665</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0.782667</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0.813250</a:t>
                      </a:r>
                    </a:p>
                  </a:txBody>
                  <a:tcPr anchor="ctr"/>
                </a:tc>
                <a:tc>
                  <a:txBody>
                    <a:bodyPr/>
                    <a:lstStyle/>
                    <a:p>
                      <a:pPr algn="ctr"/>
                      <a:r>
                        <a:rPr lang="it-IT" sz="1200" b="0" dirty="0">
                          <a:solidFill>
                            <a:schemeClr val="bg1"/>
                          </a:solidFill>
                          <a:latin typeface="Verdana" panose="020B0604030504040204" pitchFamily="34" charset="0"/>
                          <a:ea typeface="Verdana" panose="020B0604030504040204" pitchFamily="34" charset="0"/>
                        </a:rPr>
                        <a:t>0.117257</a:t>
                      </a:r>
                    </a:p>
                  </a:txBody>
                  <a:tcPr anchor="ctr"/>
                </a:tc>
                <a:extLst>
                  <a:ext uri="{0D108BD9-81ED-4DB2-BD59-A6C34878D82A}">
                    <a16:rowId xmlns:a16="http://schemas.microsoft.com/office/drawing/2014/main" val="1926897560"/>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0.936738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0.801292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0.829354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0.775067</a:t>
                      </a:r>
                    </a:p>
                  </a:txBody>
                  <a:tcPr anchor="ctr"/>
                </a:tc>
                <a:tc>
                  <a:txBody>
                    <a:bodyPr/>
                    <a:lstStyle/>
                    <a:p>
                      <a:pPr algn="ctr"/>
                      <a:r>
                        <a:rPr lang="it-IT" sz="1200" b="0" dirty="0">
                          <a:solidFill>
                            <a:schemeClr val="bg1"/>
                          </a:solidFill>
                          <a:latin typeface="Verdana" panose="020B0604030504040204" pitchFamily="34" charset="0"/>
                          <a:ea typeface="Verdana" panose="020B0604030504040204" pitchFamily="34" charset="0"/>
                        </a:rPr>
                        <a:t>0.160618</a:t>
                      </a:r>
                    </a:p>
                  </a:txBody>
                  <a:tcPr anchor="ctr"/>
                </a:tc>
                <a:extLst>
                  <a:ext uri="{0D108BD9-81ED-4DB2-BD59-A6C34878D82A}">
                    <a16:rowId xmlns:a16="http://schemas.microsoft.com/office/drawing/2014/main" val="640735679"/>
                  </a:ext>
                </a:extLst>
              </a:tr>
            </a:tbl>
          </a:graphicData>
        </a:graphic>
      </p:graphicFrame>
      <p:sp>
        <p:nvSpPr>
          <p:cNvPr id="11" name="CasellaDiTesto 10">
            <a:extLst>
              <a:ext uri="{FF2B5EF4-FFF2-40B4-BE49-F238E27FC236}">
                <a16:creationId xmlns:a16="http://schemas.microsoft.com/office/drawing/2014/main" id="{00C2BFAF-8096-8A44-2438-DB85187918C6}"/>
              </a:ext>
            </a:extLst>
          </p:cNvPr>
          <p:cNvSpPr txBox="1"/>
          <p:nvPr/>
        </p:nvSpPr>
        <p:spPr>
          <a:xfrm>
            <a:off x="1044286" y="4672157"/>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 </a:t>
            </a:r>
            <a:endParaRPr lang="it-IT" sz="1200" dirty="0">
              <a:solidFill>
                <a:schemeClr val="bg1"/>
              </a:solidFill>
              <a:latin typeface="Verdana" panose="020B0604030504040204" pitchFamily="34" charset="0"/>
              <a:ea typeface="Verdana" panose="020B0604030504040204" pitchFamily="34" charset="0"/>
            </a:endParaRPr>
          </a:p>
          <a:p>
            <a:endParaRPr lang="it-IT" sz="120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Adam si conferma l’ottimizzatore più equilibrato  e stabile, con valori di AUC e F1-score costantemente elevati e una Loss generalmente più bassa rispetto agli altri. Funziona bene con un learning rate tra 0.0005 e 0.005,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sia bassi (32) che alti (128), e batch size di 64 o 128. Il Negative Sampling Ratio = 1 è sufficiente nella maggior parte dei casi, anche se valori più alti migliorano l'AUC in alcuni scenari.</a:t>
            </a:r>
          </a:p>
        </p:txBody>
      </p:sp>
      <p:graphicFrame>
        <p:nvGraphicFramePr>
          <p:cNvPr id="3" name="Tabella 2">
            <a:extLst>
              <a:ext uri="{FF2B5EF4-FFF2-40B4-BE49-F238E27FC236}">
                <a16:creationId xmlns:a16="http://schemas.microsoft.com/office/drawing/2014/main" id="{12185CDD-112E-9F14-27F0-686639407713}"/>
              </a:ext>
            </a:extLst>
          </p:cNvPr>
          <p:cNvGraphicFramePr>
            <a:graphicFrameLocks noGrp="1"/>
          </p:cNvGraphicFramePr>
          <p:nvPr>
            <p:extLst>
              <p:ext uri="{D42A27DB-BD31-4B8C-83A1-F6EECF244321}">
                <p14:modId xmlns:p14="http://schemas.microsoft.com/office/powerpoint/2010/main" val="1791390153"/>
              </p:ext>
            </p:extLst>
          </p:nvPr>
        </p:nvGraphicFramePr>
        <p:xfrm>
          <a:off x="1032845" y="167377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b="1">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b="1">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0.931510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0.796493</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0.782617</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0.810870</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0.065112</a:t>
                      </a:r>
                    </a:p>
                  </a:txBody>
                  <a:tcPr anchor="ctr"/>
                </a:tc>
                <a:extLst>
                  <a:ext uri="{0D108BD9-81ED-4DB2-BD59-A6C34878D82A}">
                    <a16:rowId xmlns:a16="http://schemas.microsoft.com/office/drawing/2014/main" val="986126386"/>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0.931170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0.802288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0.772323</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0.834672</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0.102286</a:t>
                      </a:r>
                    </a:p>
                  </a:txBody>
                  <a:tcPr anchor="ctr"/>
                </a:tc>
                <a:extLst>
                  <a:ext uri="{0D108BD9-81ED-4DB2-BD59-A6C34878D82A}">
                    <a16:rowId xmlns:a16="http://schemas.microsoft.com/office/drawing/2014/main" val="1665538053"/>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0.935746</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0.790437</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0.836378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0.749281</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0.116591</a:t>
                      </a:r>
                    </a:p>
                  </a:txBody>
                  <a:tcPr anchor="ctr"/>
                </a:tc>
                <a:extLst>
                  <a:ext uri="{0D108BD9-81ED-4DB2-BD59-A6C34878D82A}">
                    <a16:rowId xmlns:a16="http://schemas.microsoft.com/office/drawing/2014/main" val="1911508226"/>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3</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0.932025</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0.765351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0.851056</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0.695329</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0.097609</a:t>
                      </a:r>
                    </a:p>
                  </a:txBody>
                  <a:tcPr anchor="ctr"/>
                </a:tc>
                <a:extLst>
                  <a:ext uri="{0D108BD9-81ED-4DB2-BD59-A6C34878D82A}">
                    <a16:rowId xmlns:a16="http://schemas.microsoft.com/office/drawing/2014/main" val="1926897560"/>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0.932876</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0.802198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0.808091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0.796390</a:t>
                      </a:r>
                    </a:p>
                  </a:txBody>
                  <a:tcPr anchor="ctr"/>
                </a:tc>
                <a:tc>
                  <a:txBody>
                    <a:bodyPr/>
                    <a:lstStyle/>
                    <a:p>
                      <a:pPr algn="ctr"/>
                      <a:r>
                        <a:rPr lang="it-IT" sz="1200" b="0" dirty="0">
                          <a:solidFill>
                            <a:schemeClr val="bg1"/>
                          </a:solidFill>
                          <a:latin typeface="Verdana" panose="020B0604030504040204" pitchFamily="34" charset="0"/>
                          <a:ea typeface="Verdana" panose="020B0604030504040204" pitchFamily="34" charset="0"/>
                        </a:rPr>
                        <a:t>0.177580</a:t>
                      </a:r>
                    </a:p>
                  </a:txBody>
                  <a:tcPr anchor="ctr"/>
                </a:tc>
                <a:extLst>
                  <a:ext uri="{0D108BD9-81ED-4DB2-BD59-A6C34878D82A}">
                    <a16:rowId xmlns:a16="http://schemas.microsoft.com/office/drawing/2014/main" val="640735679"/>
                  </a:ext>
                </a:extLst>
              </a:tr>
            </a:tbl>
          </a:graphicData>
        </a:graphic>
      </p:graphicFrame>
      <p:sp>
        <p:nvSpPr>
          <p:cNvPr id="4" name="Title 18">
            <a:extLst>
              <a:ext uri="{FF2B5EF4-FFF2-40B4-BE49-F238E27FC236}">
                <a16:creationId xmlns:a16="http://schemas.microsoft.com/office/drawing/2014/main" id="{BEEDFC8C-CC5C-AFCB-5A20-DDB14C3F92DA}"/>
              </a:ext>
            </a:extLst>
          </p:cNvPr>
          <p:cNvSpPr txBox="1">
            <a:spLocks/>
          </p:cNvSpPr>
          <p:nvPr/>
        </p:nvSpPr>
        <p:spPr>
          <a:xfrm>
            <a:off x="1032845"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adamw</a:t>
            </a:r>
            <a:endParaRPr lang="en-US" dirty="0">
              <a:ln w="19050">
                <a:solidFill>
                  <a:prstClr val="white"/>
                </a:solidFill>
              </a:ln>
              <a:cs typeface="Posterama Bold"/>
            </a:endParaRPr>
          </a:p>
        </p:txBody>
      </p:sp>
      <p:sp>
        <p:nvSpPr>
          <p:cNvPr id="6" name="CasellaDiTesto 5">
            <a:extLst>
              <a:ext uri="{FF2B5EF4-FFF2-40B4-BE49-F238E27FC236}">
                <a16:creationId xmlns:a16="http://schemas.microsoft.com/office/drawing/2014/main" id="{7B242C1C-865F-394A-060F-73D368AD6101}"/>
              </a:ext>
            </a:extLst>
          </p:cNvPr>
          <p:cNvSpPr txBox="1"/>
          <p:nvPr/>
        </p:nvSpPr>
        <p:spPr>
          <a:xfrm>
            <a:off x="1032845" y="4679607"/>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ADAMW </a:t>
            </a:r>
            <a:endParaRPr lang="it-IT" sz="1200" dirty="0">
              <a:solidFill>
                <a:schemeClr val="bg1"/>
              </a:solidFill>
              <a:latin typeface="Verdana" panose="020B0604030504040204" pitchFamily="34" charset="0"/>
              <a:ea typeface="Verdana" panose="020B0604030504040204" pitchFamily="34" charset="0"/>
            </a:endParaRPr>
          </a:p>
          <a:p>
            <a:endParaRPr lang="it-IT" sz="1200" dirty="0">
              <a:solidFill>
                <a:schemeClr val="bg1"/>
              </a:solidFill>
              <a:latin typeface="Verdana" panose="020B0604030504040204" pitchFamily="34" charset="0"/>
              <a:ea typeface="Verdana" panose="020B0604030504040204" pitchFamily="34" charset="0"/>
            </a:endParaRPr>
          </a:p>
          <a:p>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mostra un comportamento simile ad Adam ma con un learning rate più basso (0.001 - 0.005) e una maggiore variabilità nei parametri ottimali. Si comporta meglio con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tra 32 e 128, con batch size 64 o 128 e </a:t>
            </a:r>
            <a:r>
              <a:rPr lang="it-IT" sz="1200" dirty="0" err="1">
                <a:solidFill>
                  <a:schemeClr val="bg1"/>
                </a:solidFill>
                <a:latin typeface="Verdana" panose="020B0604030504040204" pitchFamily="34" charset="0"/>
                <a:ea typeface="Verdana" panose="020B0604030504040204" pitchFamily="34" charset="0"/>
                <a:cs typeface="+mn-lt"/>
              </a:rPr>
              <a:t>Num</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Neighbors</a:t>
            </a:r>
            <a:r>
              <a:rPr lang="it-IT" sz="1200" dirty="0">
                <a:solidFill>
                  <a:schemeClr val="bg1"/>
                </a:solidFill>
                <a:latin typeface="Verdana" panose="020B0604030504040204" pitchFamily="34" charset="0"/>
                <a:ea typeface="Verdana" panose="020B0604030504040204" pitchFamily="34" charset="0"/>
                <a:cs typeface="+mn-lt"/>
              </a:rPr>
              <a:t> più ampio ([20,10] o [30,15]). Alcune configurazioni ottimali sfruttano Negative Sampling Ratio = 2 o 3, il che indica che un maggior numero di campioni negativi può migliorare le prestazioni in alcuni contesti.</a:t>
            </a:r>
          </a:p>
        </p:txBody>
      </p:sp>
      <p:graphicFrame>
        <p:nvGraphicFramePr>
          <p:cNvPr id="7" name="Tabella 6">
            <a:extLst>
              <a:ext uri="{FF2B5EF4-FFF2-40B4-BE49-F238E27FC236}">
                <a16:creationId xmlns:a16="http://schemas.microsoft.com/office/drawing/2014/main" id="{6E0E5A08-4309-11BE-3139-1F2346F6B520}"/>
              </a:ext>
            </a:extLst>
          </p:cNvPr>
          <p:cNvGraphicFramePr>
            <a:graphicFrameLocks noGrp="1"/>
          </p:cNvGraphicFramePr>
          <p:nvPr>
            <p:extLst>
              <p:ext uri="{D42A27DB-BD31-4B8C-83A1-F6EECF244321}">
                <p14:modId xmlns:p14="http://schemas.microsoft.com/office/powerpoint/2010/main" val="1600098632"/>
              </p:ext>
            </p:extLst>
          </p:nvPr>
        </p:nvGraphicFramePr>
        <p:xfrm>
          <a:off x="1044286" y="166632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0.890785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0.738877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0.674445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0.816920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0.178487</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0.891863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0.741893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0.703207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0.785084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0.208460</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0.909809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0.713752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0.814919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0.634930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0.235853</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0.904337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0.700564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0.812754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0.615591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0.244844</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0.895615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0.733649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0.736990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0.730338</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0.292228</a:t>
                      </a:r>
                    </a:p>
                  </a:txBody>
                  <a:tcPr anchor="ctr"/>
                </a:tc>
                <a:extLst>
                  <a:ext uri="{0D108BD9-81ED-4DB2-BD59-A6C34878D82A}">
                    <a16:rowId xmlns:a16="http://schemas.microsoft.com/office/drawing/2014/main" val="640735679"/>
                  </a:ext>
                </a:extLst>
              </a:tr>
            </a:tbl>
          </a:graphicData>
        </a:graphic>
      </p:graphicFrame>
      <p:sp>
        <p:nvSpPr>
          <p:cNvPr id="9" name="CasellaDiTesto 8">
            <a:extLst>
              <a:ext uri="{FF2B5EF4-FFF2-40B4-BE49-F238E27FC236}">
                <a16:creationId xmlns:a16="http://schemas.microsoft.com/office/drawing/2014/main" id="{B70DC587-B485-BBFC-34BB-F82A015D64F7}"/>
              </a:ext>
            </a:extLst>
          </p:cNvPr>
          <p:cNvSpPr txBox="1"/>
          <p:nvPr/>
        </p:nvSpPr>
        <p:spPr>
          <a:xfrm>
            <a:off x="1032845" y="4680213"/>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SGD </a:t>
            </a:r>
            <a:endParaRPr lang="it-IT" sz="1200" dirty="0">
              <a:solidFill>
                <a:schemeClr val="bg1"/>
              </a:solidFill>
              <a:latin typeface="Verdana" panose="020B0604030504040204" pitchFamily="34" charset="0"/>
              <a:ea typeface="Verdana" panose="020B0604030504040204" pitchFamily="34" charset="0"/>
            </a:endParaRP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SGD ha un AUC inferiore rispetto ad Adam e </a:t>
            </a:r>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ma le sue migliori configurazioni hanno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(128-256) e learning rate (0.005 - 0.01) più alti. Batch size 64 o 128 danno risultati migliori, mentre il Negative Sampling Ratio varia tra 1 e 3. Questo suggerisce che, per competere con Adam, SGD ha bisogno di un modello più complesso e di un apprendimento più aggressivo. </a:t>
            </a:r>
            <a:endParaRPr lang="it-IT" sz="1200" dirty="0">
              <a:solidFill>
                <a:schemeClr val="bg1"/>
              </a:solidFill>
              <a:latin typeface="Verdana" panose="020B0604030504040204" pitchFamily="34" charset="0"/>
              <a:ea typeface="Verdana" panose="020B0604030504040204" pitchFamily="34" charset="0"/>
            </a:endParaRPr>
          </a:p>
        </p:txBody>
      </p:sp>
      <p:sp>
        <p:nvSpPr>
          <p:cNvPr id="10" name="Title 18">
            <a:extLst>
              <a:ext uri="{FF2B5EF4-FFF2-40B4-BE49-F238E27FC236}">
                <a16:creationId xmlns:a16="http://schemas.microsoft.com/office/drawing/2014/main" id="{35E66658-1AD2-8CF7-D50D-955B247DF4C4}"/>
              </a:ext>
            </a:extLst>
          </p:cNvPr>
          <p:cNvSpPr txBox="1">
            <a:spLocks/>
          </p:cNvSpPr>
          <p:nvPr/>
        </p:nvSpPr>
        <p:spPr>
          <a:xfrm>
            <a:off x="1032845"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sgd</a:t>
            </a:r>
            <a:endParaRPr lang="en-US" dirty="0">
              <a:ln w="19050">
                <a:solidFill>
                  <a:prstClr val="white"/>
                </a:solidFill>
              </a:ln>
              <a:cs typeface="Posterama Bold"/>
            </a:endParaRPr>
          </a:p>
        </p:txBody>
      </p:sp>
      <p:sp>
        <p:nvSpPr>
          <p:cNvPr id="2" name="Title 18">
            <a:extLst>
              <a:ext uri="{FF2B5EF4-FFF2-40B4-BE49-F238E27FC236}">
                <a16:creationId xmlns:a16="http://schemas.microsoft.com/office/drawing/2014/main" id="{3D2EF7DF-4B2B-2B6F-4E09-04B7027702C7}"/>
              </a:ext>
            </a:extLst>
          </p:cNvPr>
          <p:cNvSpPr txBox="1">
            <a:spLocks/>
          </p:cNvSpPr>
          <p:nvPr/>
        </p:nvSpPr>
        <p:spPr>
          <a:xfrm>
            <a:off x="6294549"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pOTEnziamento</a:t>
            </a:r>
            <a:endParaRPr lang="en-US" dirty="0">
              <a:ln w="19050">
                <a:solidFill>
                  <a:prstClr val="white"/>
                </a:solidFill>
              </a:ln>
              <a:cs typeface="Posterama Bold"/>
            </a:endParaRPr>
          </a:p>
        </p:txBody>
      </p:sp>
    </p:spTree>
    <p:extLst>
      <p:ext uri="{BB962C8B-B14F-4D97-AF65-F5344CB8AC3E}">
        <p14:creationId xmlns:p14="http://schemas.microsoft.com/office/powerpoint/2010/main" val="307277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8"/>
                                        </p:tgtEl>
                                      </p:cBhvr>
                                    </p:animEffect>
                                    <p:set>
                                      <p:cBhvr>
                                        <p:cTn id="7" dur="1" fill="hold">
                                          <p:stCondLst>
                                            <p:cond delay="1999"/>
                                          </p:stCondLst>
                                        </p:cTn>
                                        <p:tgtEl>
                                          <p:spTgt spid="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childTnLst>
                          </p:cTn>
                        </p:par>
                        <p:par>
                          <p:cTn id="14" fill="hold">
                            <p:stCondLst>
                              <p:cond delay="2000"/>
                            </p:stCondLst>
                            <p:childTnLst>
                              <p:par>
                                <p:cTn id="15" presetID="6"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20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4"/>
                                        </p:tgtEl>
                                        <p:attrNameLst>
                                          <p:attrName>style.visibility</p:attrName>
                                        </p:attrNameLst>
                                      </p:cBhvr>
                                      <p:to>
                                        <p:strVal val="hidden"/>
                                      </p:to>
                                    </p:set>
                                  </p:childTnLst>
                                </p:cTn>
                              </p:par>
                              <p:par>
                                <p:cTn id="28" presetID="16" presetClass="exit" presetSubtype="21" fill="hold" grpId="1" nodeType="withEffect">
                                  <p:stCondLst>
                                    <p:cond delay="0"/>
                                  </p:stCondLst>
                                  <p:childTnLst>
                                    <p:animEffect transition="out" filter="barn(inVertical)">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31" presetClass="exit" presetSubtype="0" fill="hold" nodeType="withEffect">
                                  <p:stCondLst>
                                    <p:cond delay="0"/>
                                  </p:stCondLst>
                                  <p:childTnLst>
                                    <p:anim calcmode="lin" valueType="num">
                                      <p:cBhvr>
                                        <p:cTn id="32" dur="1000"/>
                                        <p:tgtEl>
                                          <p:spTgt spid="3"/>
                                        </p:tgtEl>
                                        <p:attrNameLst>
                                          <p:attrName>ppt_w</p:attrName>
                                        </p:attrNameLst>
                                      </p:cBhvr>
                                      <p:tavLst>
                                        <p:tav tm="0">
                                          <p:val>
                                            <p:strVal val="ppt_w"/>
                                          </p:val>
                                        </p:tav>
                                        <p:tav tm="100000">
                                          <p:val>
                                            <p:fltVal val="0"/>
                                          </p:val>
                                        </p:tav>
                                      </p:tavLst>
                                    </p:anim>
                                    <p:anim calcmode="lin" valueType="num">
                                      <p:cBhvr>
                                        <p:cTn id="33" dur="1000"/>
                                        <p:tgtEl>
                                          <p:spTgt spid="3"/>
                                        </p:tgtEl>
                                        <p:attrNameLst>
                                          <p:attrName>ppt_h</p:attrName>
                                        </p:attrNameLst>
                                      </p:cBhvr>
                                      <p:tavLst>
                                        <p:tav tm="0">
                                          <p:val>
                                            <p:strVal val="ppt_h"/>
                                          </p:val>
                                        </p:tav>
                                        <p:tav tm="100000">
                                          <p:val>
                                            <p:fltVal val="0"/>
                                          </p:val>
                                        </p:tav>
                                      </p:tavLst>
                                    </p:anim>
                                    <p:anim calcmode="lin" valueType="num">
                                      <p:cBhvr>
                                        <p:cTn id="34" dur="1000"/>
                                        <p:tgtEl>
                                          <p:spTgt spid="3"/>
                                        </p:tgtEl>
                                        <p:attrNameLst>
                                          <p:attrName>style.rotation</p:attrName>
                                        </p:attrNameLst>
                                      </p:cBhvr>
                                      <p:tavLst>
                                        <p:tav tm="0">
                                          <p:val>
                                            <p:fltVal val="0"/>
                                          </p:val>
                                        </p:tav>
                                        <p:tav tm="100000">
                                          <p:val>
                                            <p:fltVal val="90"/>
                                          </p:val>
                                        </p:tav>
                                      </p:tavLst>
                                    </p:anim>
                                    <p:animEffect transition="out" filter="fade">
                                      <p:cBhvr>
                                        <p:cTn id="35" dur="1000"/>
                                        <p:tgtEl>
                                          <p:spTgt spid="3"/>
                                        </p:tgtEl>
                                      </p:cBhvr>
                                    </p:animEffect>
                                    <p:set>
                                      <p:cBhvr>
                                        <p:cTn id="36" dur="1" fill="hold">
                                          <p:stCondLst>
                                            <p:cond delay="999"/>
                                          </p:stCondLst>
                                        </p:cTn>
                                        <p:tgtEl>
                                          <p:spTgt spid="3"/>
                                        </p:tgtEl>
                                        <p:attrNameLst>
                                          <p:attrName>style.visibility</p:attrName>
                                        </p:attrNameLst>
                                      </p:cBhvr>
                                      <p:to>
                                        <p:strVal val="hidden"/>
                                      </p:to>
                                    </p:set>
                                  </p:childTnLst>
                                </p:cTn>
                              </p:par>
                            </p:childTnLst>
                          </p:cTn>
                        </p:par>
                        <p:par>
                          <p:cTn id="37" fill="hold">
                            <p:stCondLst>
                              <p:cond delay="1000"/>
                            </p:stCondLst>
                            <p:childTnLst>
                              <p:par>
                                <p:cTn id="38" presetID="31"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1000" fill="hold"/>
                                        <p:tgtEl>
                                          <p:spTgt spid="7"/>
                                        </p:tgtEl>
                                        <p:attrNameLst>
                                          <p:attrName>ppt_w</p:attrName>
                                        </p:attrNameLst>
                                      </p:cBhvr>
                                      <p:tavLst>
                                        <p:tav tm="0">
                                          <p:val>
                                            <p:fltVal val="0"/>
                                          </p:val>
                                        </p:tav>
                                        <p:tav tm="100000">
                                          <p:val>
                                            <p:strVal val="#ppt_w"/>
                                          </p:val>
                                        </p:tav>
                                      </p:tavLst>
                                    </p:anim>
                                    <p:anim calcmode="lin" valueType="num">
                                      <p:cBhvr>
                                        <p:cTn id="41" dur="1000" fill="hold"/>
                                        <p:tgtEl>
                                          <p:spTgt spid="7"/>
                                        </p:tgtEl>
                                        <p:attrNameLst>
                                          <p:attrName>ppt_h</p:attrName>
                                        </p:attrNameLst>
                                      </p:cBhvr>
                                      <p:tavLst>
                                        <p:tav tm="0">
                                          <p:val>
                                            <p:fltVal val="0"/>
                                          </p:val>
                                        </p:tav>
                                        <p:tav tm="100000">
                                          <p:val>
                                            <p:strVal val="#ppt_h"/>
                                          </p:val>
                                        </p:tav>
                                      </p:tavLst>
                                    </p:anim>
                                    <p:anim calcmode="lin" valueType="num">
                                      <p:cBhvr>
                                        <p:cTn id="42" dur="1000" fill="hold"/>
                                        <p:tgtEl>
                                          <p:spTgt spid="7"/>
                                        </p:tgtEl>
                                        <p:attrNameLst>
                                          <p:attrName>style.rotation</p:attrName>
                                        </p:attrNameLst>
                                      </p:cBhvr>
                                      <p:tavLst>
                                        <p:tav tm="0">
                                          <p:val>
                                            <p:fltVal val="90"/>
                                          </p:val>
                                        </p:tav>
                                        <p:tav tm="100000">
                                          <p:val>
                                            <p:fltVal val="0"/>
                                          </p:val>
                                        </p:tav>
                                      </p:tavLst>
                                    </p:anim>
                                    <p:animEffect transition="in" filter="fade">
                                      <p:cBhvr>
                                        <p:cTn id="43" dur="1000"/>
                                        <p:tgtEl>
                                          <p:spTgt spid="7"/>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arn(inVertical)">
                                      <p:cBhvr>
                                        <p:cTn id="46" dur="500"/>
                                        <p:tgtEl>
                                          <p:spTgt spid="9"/>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4" grpId="0"/>
      <p:bldP spid="4" grpId="1"/>
      <p:bldP spid="6" grpId="0"/>
      <p:bldP spid="6" grpId="1"/>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E9DFD-F11B-C305-A196-2D20062776D4}"/>
            </a:ext>
          </a:extLst>
        </p:cNvPr>
        <p:cNvGrpSpPr/>
        <p:nvPr/>
      </p:nvGrpSpPr>
      <p:grpSpPr>
        <a:xfrm>
          <a:off x="0" y="0"/>
          <a:ext cx="0" cy="0"/>
          <a:chOff x="0" y="0"/>
          <a:chExt cx="0" cy="0"/>
        </a:xfrm>
      </p:grpSpPr>
      <p:sp>
        <p:nvSpPr>
          <p:cNvPr id="11" name="CasellaDiTesto 10">
            <a:extLst>
              <a:ext uri="{FF2B5EF4-FFF2-40B4-BE49-F238E27FC236}">
                <a16:creationId xmlns:a16="http://schemas.microsoft.com/office/drawing/2014/main" id="{5B63CFB9-147E-1DF9-FF57-542226332DA9}"/>
              </a:ext>
            </a:extLst>
          </p:cNvPr>
          <p:cNvSpPr txBox="1"/>
          <p:nvPr/>
        </p:nvSpPr>
        <p:spPr>
          <a:xfrm>
            <a:off x="325120" y="690880"/>
            <a:ext cx="555752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dirty="0">
                <a:solidFill>
                  <a:schemeClr val="bg1"/>
                </a:solidFill>
                <a:latin typeface="Verdana" panose="020B0604030504040204" pitchFamily="34" charset="0"/>
                <a:ea typeface="Verdana" panose="020B0604030504040204" pitchFamily="34" charset="0"/>
              </a:rPr>
              <a:t>Considerazioni finali sull’estensione avanzata</a:t>
            </a:r>
          </a:p>
        </p:txBody>
      </p:sp>
      <p:sp>
        <p:nvSpPr>
          <p:cNvPr id="3" name="CasellaDiTesto 2">
            <a:extLst>
              <a:ext uri="{FF2B5EF4-FFF2-40B4-BE49-F238E27FC236}">
                <a16:creationId xmlns:a16="http://schemas.microsoft.com/office/drawing/2014/main" id="{E399F4E8-FD49-BE26-5C7D-2A049346043C}"/>
              </a:ext>
            </a:extLst>
          </p:cNvPr>
          <p:cNvSpPr txBox="1"/>
          <p:nvPr/>
        </p:nvSpPr>
        <p:spPr>
          <a:xfrm>
            <a:off x="1397000" y="2662787"/>
            <a:ext cx="897128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solidFill>
                  <a:schemeClr val="bg1"/>
                </a:solidFill>
                <a:ea typeface="+mn-lt"/>
                <a:cs typeface="+mn-lt"/>
              </a:rPr>
              <a:t>Adam e </a:t>
            </a:r>
            <a:r>
              <a:rPr lang="it-IT" err="1">
                <a:solidFill>
                  <a:schemeClr val="bg1"/>
                </a:solidFill>
                <a:ea typeface="+mn-lt"/>
                <a:cs typeface="+mn-lt"/>
              </a:rPr>
              <a:t>AdamW</a:t>
            </a:r>
            <a:r>
              <a:rPr lang="it-IT" dirty="0">
                <a:solidFill>
                  <a:schemeClr val="bg1"/>
                </a:solidFill>
                <a:ea typeface="+mn-lt"/>
                <a:cs typeface="+mn-lt"/>
              </a:rPr>
              <a:t> sono i migliori ottimizzatori per la link </a:t>
            </a:r>
            <a:r>
              <a:rPr lang="it-IT" err="1">
                <a:solidFill>
                  <a:schemeClr val="bg1"/>
                </a:solidFill>
                <a:ea typeface="+mn-lt"/>
                <a:cs typeface="+mn-lt"/>
              </a:rPr>
              <a:t>prediction</a:t>
            </a:r>
            <a:r>
              <a:rPr lang="it-IT" dirty="0">
                <a:solidFill>
                  <a:schemeClr val="bg1"/>
                </a:solidFill>
                <a:ea typeface="+mn-lt"/>
                <a:cs typeface="+mn-lt"/>
              </a:rPr>
              <a:t>, in quanto offrono </a:t>
            </a:r>
            <a:r>
              <a:rPr lang="it-IT" dirty="0">
                <a:solidFill>
                  <a:schemeClr val="bg1"/>
                </a:solidFill>
                <a:effectLst/>
                <a:ea typeface="+mn-lt"/>
                <a:cs typeface="+mn-lt"/>
              </a:rPr>
              <a:t>stabilità e performance</a:t>
            </a:r>
            <a:r>
              <a:rPr lang="it-IT" dirty="0">
                <a:solidFill>
                  <a:schemeClr val="bg1"/>
                </a:solidFill>
                <a:ea typeface="+mn-lt"/>
                <a:cs typeface="+mn-lt"/>
              </a:rPr>
              <a:t> più elevate. Adam è il più equilibrato, con buone prestazioni già con </a:t>
            </a:r>
            <a:r>
              <a:rPr lang="it-IT" dirty="0">
                <a:solidFill>
                  <a:schemeClr val="bg1"/>
                </a:solidFill>
                <a:effectLst/>
                <a:ea typeface="+mn-lt"/>
                <a:cs typeface="+mn-lt"/>
              </a:rPr>
              <a:t>Negative Sampling Ratio = 1</a:t>
            </a:r>
            <a:r>
              <a:rPr lang="it-IT" dirty="0">
                <a:solidFill>
                  <a:schemeClr val="bg1"/>
                </a:solidFill>
                <a:ea typeface="+mn-lt"/>
                <a:cs typeface="+mn-lt"/>
              </a:rPr>
              <a:t>, mentre </a:t>
            </a:r>
            <a:r>
              <a:rPr lang="it-IT" err="1">
                <a:solidFill>
                  <a:schemeClr val="bg1"/>
                </a:solidFill>
                <a:ea typeface="+mn-lt"/>
                <a:cs typeface="+mn-lt"/>
              </a:rPr>
              <a:t>AdamW</a:t>
            </a:r>
            <a:r>
              <a:rPr lang="it-IT" dirty="0">
                <a:solidFill>
                  <a:schemeClr val="bg1"/>
                </a:solidFill>
                <a:ea typeface="+mn-lt"/>
                <a:cs typeface="+mn-lt"/>
              </a:rPr>
              <a:t> è più sensibile agli esempi negativi e trae vantaggio da </a:t>
            </a:r>
            <a:r>
              <a:rPr lang="it-IT" dirty="0">
                <a:solidFill>
                  <a:schemeClr val="bg1"/>
                </a:solidFill>
                <a:effectLst/>
                <a:ea typeface="+mn-lt"/>
                <a:cs typeface="+mn-lt"/>
              </a:rPr>
              <a:t>valori </a:t>
            </a:r>
            <a:r>
              <a:rPr lang="it-IT" dirty="0">
                <a:solidFill>
                  <a:schemeClr val="bg1"/>
                </a:solidFill>
                <a:ea typeface="+mn-lt"/>
                <a:cs typeface="+mn-lt"/>
              </a:rPr>
              <a:t>compresi </a:t>
            </a:r>
            <a:r>
              <a:rPr lang="it-IT" dirty="0">
                <a:solidFill>
                  <a:schemeClr val="bg1"/>
                </a:solidFill>
                <a:effectLst/>
                <a:ea typeface="+mn-lt"/>
                <a:cs typeface="+mn-lt"/>
              </a:rPr>
              <a:t>tra 2 e 3</a:t>
            </a:r>
            <a:r>
              <a:rPr lang="it-IT" dirty="0">
                <a:solidFill>
                  <a:schemeClr val="bg1"/>
                </a:solidFill>
                <a:ea typeface="+mn-lt"/>
                <a:cs typeface="+mn-lt"/>
              </a:rPr>
              <a:t>. SGD, invece, richiede </a:t>
            </a:r>
            <a:r>
              <a:rPr lang="it-IT" err="1">
                <a:solidFill>
                  <a:schemeClr val="bg1"/>
                </a:solidFill>
                <a:effectLst/>
                <a:ea typeface="+mn-lt"/>
                <a:cs typeface="+mn-lt"/>
              </a:rPr>
              <a:t>hidden</a:t>
            </a:r>
            <a:r>
              <a:rPr lang="it-IT" dirty="0">
                <a:solidFill>
                  <a:schemeClr val="bg1"/>
                </a:solidFill>
                <a:effectLst/>
                <a:ea typeface="+mn-lt"/>
                <a:cs typeface="+mn-lt"/>
              </a:rPr>
              <a:t> </a:t>
            </a:r>
            <a:r>
              <a:rPr lang="it-IT" err="1">
                <a:solidFill>
                  <a:schemeClr val="bg1"/>
                </a:solidFill>
                <a:effectLst/>
                <a:ea typeface="+mn-lt"/>
                <a:cs typeface="+mn-lt"/>
              </a:rPr>
              <a:t>channels</a:t>
            </a:r>
            <a:r>
              <a:rPr lang="it-IT" dirty="0">
                <a:solidFill>
                  <a:schemeClr val="bg1"/>
                </a:solidFill>
                <a:effectLst/>
                <a:ea typeface="+mn-lt"/>
                <a:cs typeface="+mn-lt"/>
              </a:rPr>
              <a:t> e learning rate più </a:t>
            </a:r>
            <a:r>
              <a:rPr lang="it-IT" dirty="0">
                <a:solidFill>
                  <a:schemeClr val="bg1"/>
                </a:solidFill>
                <a:ea typeface="+mn-lt"/>
                <a:cs typeface="+mn-lt"/>
              </a:rPr>
              <a:t>elevati per ottenere risultati di qualità, ma rimane meno performante di Adam e </a:t>
            </a:r>
            <a:r>
              <a:rPr lang="it-IT" err="1">
                <a:solidFill>
                  <a:schemeClr val="bg1"/>
                </a:solidFill>
                <a:ea typeface="+mn-lt"/>
                <a:cs typeface="+mn-lt"/>
              </a:rPr>
              <a:t>AdamW</a:t>
            </a:r>
            <a:r>
              <a:rPr lang="it-IT" dirty="0">
                <a:solidFill>
                  <a:schemeClr val="bg1"/>
                </a:solidFill>
                <a:ea typeface="+mn-lt"/>
                <a:cs typeface="+mn-lt"/>
              </a:rPr>
              <a:t>.</a:t>
            </a:r>
          </a:p>
        </p:txBody>
      </p:sp>
    </p:spTree>
    <p:extLst>
      <p:ext uri="{BB962C8B-B14F-4D97-AF65-F5344CB8AC3E}">
        <p14:creationId xmlns:p14="http://schemas.microsoft.com/office/powerpoint/2010/main" val="1727288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BCB98-57E7-C76A-723A-E2AA1BFAE00D}"/>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1592B8F-C5F2-192A-AAE6-BFD7FAFBE081}"/>
              </a:ext>
            </a:extLst>
          </p:cNvPr>
          <p:cNvSpPr>
            <a:spLocks noGrp="1"/>
          </p:cNvSpPr>
          <p:nvPr>
            <p:ph type="sldNum" sz="quarter" idx="12"/>
          </p:nvPr>
        </p:nvSpPr>
        <p:spPr/>
        <p:txBody>
          <a:bodyPr/>
          <a:lstStyle/>
          <a:p>
            <a:fld id="{A402E4C0-AD5E-4E8C-9F21-7CCE474BDCEB}" type="slidenum">
              <a:rPr lang="en-US" smtClean="0"/>
              <a:pPr/>
              <a:t>17</a:t>
            </a:fld>
            <a:endParaRPr lang="en-US"/>
          </a:p>
        </p:txBody>
      </p:sp>
      <p:sp>
        <p:nvSpPr>
          <p:cNvPr id="8" name="Titolo 7">
            <a:extLst>
              <a:ext uri="{FF2B5EF4-FFF2-40B4-BE49-F238E27FC236}">
                <a16:creationId xmlns:a16="http://schemas.microsoft.com/office/drawing/2014/main" id="{2E372EA2-FE47-54A6-2642-757047003FDD}"/>
              </a:ext>
            </a:extLst>
          </p:cNvPr>
          <p:cNvSpPr>
            <a:spLocks noGrp="1"/>
          </p:cNvSpPr>
          <p:nvPr>
            <p:ph type="title"/>
          </p:nvPr>
        </p:nvSpPr>
        <p:spPr>
          <a:xfrm>
            <a:off x="2470991" y="365150"/>
            <a:ext cx="7287768" cy="630936"/>
          </a:xfrm>
        </p:spPr>
        <p:txBody>
          <a:bodyPr/>
          <a:lstStyle/>
          <a:p>
            <a:r>
              <a:rPr lang="it-IT" dirty="0"/>
              <a:t>Grafici</a:t>
            </a:r>
          </a:p>
        </p:txBody>
      </p:sp>
      <p:sp>
        <p:nvSpPr>
          <p:cNvPr id="28" name="CasellaDiTesto 27">
            <a:extLst>
              <a:ext uri="{FF2B5EF4-FFF2-40B4-BE49-F238E27FC236}">
                <a16:creationId xmlns:a16="http://schemas.microsoft.com/office/drawing/2014/main" id="{43C2022F-B2F5-7090-5718-CDEC0DF3DF57}"/>
              </a:ext>
            </a:extLst>
          </p:cNvPr>
          <p:cNvSpPr txBox="1"/>
          <p:nvPr/>
        </p:nvSpPr>
        <p:spPr>
          <a:xfrm>
            <a:off x="305695" y="2231830"/>
            <a:ext cx="3494998"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a:t>
            </a:r>
          </a:p>
        </p:txBody>
      </p:sp>
      <p:sp>
        <p:nvSpPr>
          <p:cNvPr id="29" name="CasellaDiTesto 28">
            <a:extLst>
              <a:ext uri="{FF2B5EF4-FFF2-40B4-BE49-F238E27FC236}">
                <a16:creationId xmlns:a16="http://schemas.microsoft.com/office/drawing/2014/main" id="{5F24D151-3084-2A02-C3D9-C330B06908F6}"/>
              </a:ext>
            </a:extLst>
          </p:cNvPr>
          <p:cNvSpPr txBox="1"/>
          <p:nvPr/>
        </p:nvSpPr>
        <p:spPr>
          <a:xfrm>
            <a:off x="5420162" y="2232872"/>
            <a:ext cx="1351675"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AdamW</a:t>
            </a:r>
          </a:p>
        </p:txBody>
      </p:sp>
      <p:sp>
        <p:nvSpPr>
          <p:cNvPr id="30" name="CasellaDiTesto 29">
            <a:extLst>
              <a:ext uri="{FF2B5EF4-FFF2-40B4-BE49-F238E27FC236}">
                <a16:creationId xmlns:a16="http://schemas.microsoft.com/office/drawing/2014/main" id="{989D1789-6186-B485-B765-48E552BDF6D5}"/>
              </a:ext>
            </a:extLst>
          </p:cNvPr>
          <p:cNvSpPr txBox="1"/>
          <p:nvPr/>
        </p:nvSpPr>
        <p:spPr>
          <a:xfrm>
            <a:off x="8977210" y="2232872"/>
            <a:ext cx="2323192"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SGD</a:t>
            </a:r>
          </a:p>
        </p:txBody>
      </p:sp>
      <p:pic>
        <p:nvPicPr>
          <p:cNvPr id="2" name="Immagine 1" descr="Immagine che contiene testo, schermata, quadrato, Rettangolo&#10;&#10;Il contenuto generato dall&amp;#39;intelligenza artificiale potrebbe non essere corretto.">
            <a:extLst>
              <a:ext uri="{FF2B5EF4-FFF2-40B4-BE49-F238E27FC236}">
                <a16:creationId xmlns:a16="http://schemas.microsoft.com/office/drawing/2014/main" id="{B20F5DDC-DED3-C652-61D0-ED7039D2B5CA}"/>
              </a:ext>
            </a:extLst>
          </p:cNvPr>
          <p:cNvPicPr>
            <a:picLocks noChangeAspect="1"/>
          </p:cNvPicPr>
          <p:nvPr/>
        </p:nvPicPr>
        <p:blipFill>
          <a:blip r:embed="rId2"/>
          <a:stretch>
            <a:fillRect/>
          </a:stretch>
        </p:blipFill>
        <p:spPr>
          <a:xfrm>
            <a:off x="309383" y="2828940"/>
            <a:ext cx="3609279" cy="2711606"/>
          </a:xfrm>
          <a:prstGeom prst="rect">
            <a:avLst/>
          </a:prstGeom>
        </p:spPr>
      </p:pic>
      <p:pic>
        <p:nvPicPr>
          <p:cNvPr id="3" name="Immagine 2" descr="Immagine che contiene testo, schermata, quadrato, Rettangolo&#10;&#10;Il contenuto generato dall&amp;#39;intelligenza artificiale potrebbe non essere corretto.">
            <a:extLst>
              <a:ext uri="{FF2B5EF4-FFF2-40B4-BE49-F238E27FC236}">
                <a16:creationId xmlns:a16="http://schemas.microsoft.com/office/drawing/2014/main" id="{58C1D0BC-D62F-0E32-41A9-6A4FD66D8074}"/>
              </a:ext>
            </a:extLst>
          </p:cNvPr>
          <p:cNvPicPr>
            <a:picLocks noChangeAspect="1"/>
          </p:cNvPicPr>
          <p:nvPr/>
        </p:nvPicPr>
        <p:blipFill>
          <a:blip r:embed="rId3"/>
          <a:stretch>
            <a:fillRect/>
          </a:stretch>
        </p:blipFill>
        <p:spPr>
          <a:xfrm>
            <a:off x="4291980" y="2827329"/>
            <a:ext cx="3618572" cy="2711605"/>
          </a:xfrm>
          <a:prstGeom prst="rect">
            <a:avLst/>
          </a:prstGeom>
        </p:spPr>
      </p:pic>
      <p:pic>
        <p:nvPicPr>
          <p:cNvPr id="6" name="Immagine 5" descr="Immagine che contiene testo, schermata, quadrato, diagramma&#10;&#10;Il contenuto generato dall&amp;#39;intelligenza artificiale potrebbe non essere corretto.">
            <a:extLst>
              <a:ext uri="{FF2B5EF4-FFF2-40B4-BE49-F238E27FC236}">
                <a16:creationId xmlns:a16="http://schemas.microsoft.com/office/drawing/2014/main" id="{5855AC2F-BD52-6938-CEA1-94194A0B0C67}"/>
              </a:ext>
            </a:extLst>
          </p:cNvPr>
          <p:cNvPicPr>
            <a:picLocks noChangeAspect="1"/>
          </p:cNvPicPr>
          <p:nvPr/>
        </p:nvPicPr>
        <p:blipFill>
          <a:blip r:embed="rId4"/>
          <a:stretch>
            <a:fillRect/>
          </a:stretch>
        </p:blipFill>
        <p:spPr>
          <a:xfrm>
            <a:off x="8329465" y="2828445"/>
            <a:ext cx="3609279" cy="2711606"/>
          </a:xfrm>
          <a:prstGeom prst="rect">
            <a:avLst/>
          </a:prstGeom>
        </p:spPr>
      </p:pic>
    </p:spTree>
    <p:extLst>
      <p:ext uri="{BB962C8B-B14F-4D97-AF65-F5344CB8AC3E}">
        <p14:creationId xmlns:p14="http://schemas.microsoft.com/office/powerpoint/2010/main" val="822162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2FF4E-84B8-E516-2E36-653801FEDB44}"/>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1B1BDA8B-8056-E2B3-9FB9-1D7D4391EEFD}"/>
              </a:ext>
            </a:extLst>
          </p:cNvPr>
          <p:cNvSpPr>
            <a:spLocks noGrp="1"/>
          </p:cNvSpPr>
          <p:nvPr>
            <p:ph type="title"/>
          </p:nvPr>
        </p:nvSpPr>
        <p:spPr>
          <a:xfrm>
            <a:off x="1196594" y="527003"/>
            <a:ext cx="4864608" cy="365760"/>
          </a:xfrm>
        </p:spPr>
        <p:txBody>
          <a:bodyPr/>
          <a:lstStyle/>
          <a:p>
            <a:r>
              <a:rPr lang="en-US" dirty="0" err="1">
                <a:ln w="19050">
                  <a:solidFill>
                    <a:prstClr val="white"/>
                  </a:solidFill>
                </a:ln>
                <a:cs typeface="Posterama Bold"/>
              </a:rPr>
              <a:t>adam</a:t>
            </a:r>
            <a:endParaRPr lang="en-US" dirty="0">
              <a:ln w="19050">
                <a:solidFill>
                  <a:prstClr val="white"/>
                </a:solidFill>
              </a:ln>
              <a:cs typeface="Posterama Bold"/>
            </a:endParaRPr>
          </a:p>
        </p:txBody>
      </p:sp>
      <p:sp>
        <p:nvSpPr>
          <p:cNvPr id="12" name="Slide Number Placeholder 11">
            <a:extLst>
              <a:ext uri="{FF2B5EF4-FFF2-40B4-BE49-F238E27FC236}">
                <a16:creationId xmlns:a16="http://schemas.microsoft.com/office/drawing/2014/main" id="{854F8A0E-A22F-69FA-B764-F728F9762FE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18</a:t>
            </a:fld>
            <a:endParaRPr lang="en-US"/>
          </a:p>
        </p:txBody>
      </p:sp>
      <p:graphicFrame>
        <p:nvGraphicFramePr>
          <p:cNvPr id="8" name="Tabella 7">
            <a:extLst>
              <a:ext uri="{FF2B5EF4-FFF2-40B4-BE49-F238E27FC236}">
                <a16:creationId xmlns:a16="http://schemas.microsoft.com/office/drawing/2014/main" id="{D91CCE27-B9DC-E478-85E7-1F6B62BCABE3}"/>
              </a:ext>
            </a:extLst>
          </p:cNvPr>
          <p:cNvGraphicFramePr>
            <a:graphicFrameLocks noGrp="1"/>
          </p:cNvGraphicFramePr>
          <p:nvPr>
            <p:extLst>
              <p:ext uri="{D42A27DB-BD31-4B8C-83A1-F6EECF244321}">
                <p14:modId xmlns:p14="http://schemas.microsoft.com/office/powerpoint/2010/main" val="3550144200"/>
              </p:ext>
            </p:extLst>
          </p:nvPr>
        </p:nvGraphicFramePr>
        <p:xfrm>
          <a:off x="1196594" y="1116086"/>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60062">
                  <a:extLst>
                    <a:ext uri="{9D8B030D-6E8A-4147-A177-3AD203B41FA5}">
                      <a16:colId xmlns:a16="http://schemas.microsoft.com/office/drawing/2014/main" val="1073256242"/>
                    </a:ext>
                  </a:extLst>
                </a:gridCol>
                <a:gridCol w="1016000">
                  <a:extLst>
                    <a:ext uri="{9D8B030D-6E8A-4147-A177-3AD203B41FA5}">
                      <a16:colId xmlns:a16="http://schemas.microsoft.com/office/drawing/2014/main" val="3431247908"/>
                    </a:ext>
                  </a:extLst>
                </a:gridCol>
                <a:gridCol w="961831">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12631">
                  <a:extLst>
                    <a:ext uri="{9D8B030D-6E8A-4147-A177-3AD203B41FA5}">
                      <a16:colId xmlns:a16="http://schemas.microsoft.com/office/drawing/2014/main" val="1774862690"/>
                    </a:ext>
                  </a:extLst>
                </a:gridCol>
                <a:gridCol w="1012631">
                  <a:extLst>
                    <a:ext uri="{9D8B030D-6E8A-4147-A177-3AD203B41FA5}">
                      <a16:colId xmlns:a16="http://schemas.microsoft.com/office/drawing/2014/main" val="2299588428"/>
                    </a:ext>
                  </a:extLst>
                </a:gridCol>
                <a:gridCol w="1012631">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0.9307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0.8043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0.7685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0.8437</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0.1115</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0.9322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0.8086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0.7758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0.8443</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0.2388</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0.9343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0.8125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0.7882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0.2072</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0.9291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0.7857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0.8179</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0.1455</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0.9308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0.7987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0.7846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0.8133</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0.1893</a:t>
                      </a:r>
                    </a:p>
                  </a:txBody>
                  <a:tcPr anchor="ctr"/>
                </a:tc>
                <a:extLst>
                  <a:ext uri="{0D108BD9-81ED-4DB2-BD59-A6C34878D82A}">
                    <a16:rowId xmlns:a16="http://schemas.microsoft.com/office/drawing/2014/main" val="640735679"/>
                  </a:ext>
                </a:extLst>
              </a:tr>
            </a:tbl>
          </a:graphicData>
        </a:graphic>
      </p:graphicFrame>
      <p:sp>
        <p:nvSpPr>
          <p:cNvPr id="11" name="CasellaDiTesto 10">
            <a:extLst>
              <a:ext uri="{FF2B5EF4-FFF2-40B4-BE49-F238E27FC236}">
                <a16:creationId xmlns:a16="http://schemas.microsoft.com/office/drawing/2014/main" id="{72BD0625-8B0D-8F10-FC0B-ACF097D64B02}"/>
              </a:ext>
            </a:extLst>
          </p:cNvPr>
          <p:cNvSpPr txBox="1"/>
          <p:nvPr/>
        </p:nvSpPr>
        <p:spPr>
          <a:xfrm>
            <a:off x="1196594" y="4009406"/>
            <a:ext cx="10042592" cy="1754326"/>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In base ai risultati raccolti, sembra che le configurazioni più efficienti tendano a utilizzare una batch size medio-grande (tra 64 e 128), insieme a un learning rate relativamente basso (tra 0,001 e 0,005). Ciò indica che un approccio più graduale all'ottimizzazione favorisce la stabilità dell'addestramento.</a:t>
            </a:r>
          </a:p>
          <a:p>
            <a:r>
              <a:rPr lang="it-IT" sz="1200" dirty="0">
                <a:solidFill>
                  <a:schemeClr val="bg1"/>
                </a:solidFill>
                <a:latin typeface="Verdana" panose="020B0604030504040204" pitchFamily="34" charset="0"/>
                <a:ea typeface="Verdana" panose="020B0604030504040204" pitchFamily="34" charset="0"/>
                <a:cs typeface="+mn-lt"/>
              </a:rPr>
              <a:t>Il numero ottimale di canali è tra 64 e 256, il che indica che reti più grandi possono contribuire a un miglioramento delle prestazioni del modello, forse grazie a una maggiore capacità espressiva.</a:t>
            </a:r>
          </a:p>
          <a:p>
            <a:r>
              <a:rPr lang="it-IT" sz="1200" dirty="0">
                <a:solidFill>
                  <a:schemeClr val="bg1"/>
                </a:solidFill>
                <a:latin typeface="Verdana" panose="020B0604030504040204" pitchFamily="34" charset="0"/>
                <a:ea typeface="Verdana" panose="020B0604030504040204" pitchFamily="34" charset="0"/>
                <a:cs typeface="+mn-lt"/>
              </a:rPr>
              <a:t>Infine, il sampling ratio ideale è di 1 o 2, suggerendo che un moderato equilibrio tra dati positivi e negativi è vantaggioso, in quanto migliora la capacità del modello di distinguere tra collegamenti reali e non nel grafo </a:t>
            </a:r>
            <a:endParaRPr lang="it-IT" sz="1200" dirty="0">
              <a:solidFill>
                <a:schemeClr val="bg1"/>
              </a:solidFill>
              <a:latin typeface="Verdana" panose="020B0604030504040204" pitchFamily="34" charset="0"/>
              <a:ea typeface="Verdana" panose="020B0604030504040204" pitchFamily="34" charset="0"/>
            </a:endParaRPr>
          </a:p>
        </p:txBody>
      </p:sp>
      <p:graphicFrame>
        <p:nvGraphicFramePr>
          <p:cNvPr id="3" name="Tabella 2">
            <a:extLst>
              <a:ext uri="{FF2B5EF4-FFF2-40B4-BE49-F238E27FC236}">
                <a16:creationId xmlns:a16="http://schemas.microsoft.com/office/drawing/2014/main" id="{2B6F7896-01C6-1D4B-3E5B-4621B308D71F}"/>
              </a:ext>
            </a:extLst>
          </p:cNvPr>
          <p:cNvGraphicFramePr>
            <a:graphicFrameLocks noGrp="1"/>
          </p:cNvGraphicFramePr>
          <p:nvPr>
            <p:extLst>
              <p:ext uri="{D42A27DB-BD31-4B8C-83A1-F6EECF244321}">
                <p14:modId xmlns:p14="http://schemas.microsoft.com/office/powerpoint/2010/main" val="4059671248"/>
              </p:ext>
            </p:extLst>
          </p:nvPr>
        </p:nvGraphicFramePr>
        <p:xfrm>
          <a:off x="1196594" y="1116086"/>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0.9347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0.7839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0.8369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0.7373</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0.0893</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0.9272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0.7997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0.7648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0.8379</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0.0936</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0.9303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0.8013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0.7714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0.8337</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0.1100</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0.9235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0.7888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0.7704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0.8082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0.0882</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0.9331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0.7999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0.8073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0.7925</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0.1612</a:t>
                      </a:r>
                    </a:p>
                  </a:txBody>
                  <a:tcPr anchor="ctr"/>
                </a:tc>
                <a:extLst>
                  <a:ext uri="{0D108BD9-81ED-4DB2-BD59-A6C34878D82A}">
                    <a16:rowId xmlns:a16="http://schemas.microsoft.com/office/drawing/2014/main" val="640735679"/>
                  </a:ext>
                </a:extLst>
              </a:tr>
            </a:tbl>
          </a:graphicData>
        </a:graphic>
      </p:graphicFrame>
      <p:sp>
        <p:nvSpPr>
          <p:cNvPr id="4" name="Title 18">
            <a:extLst>
              <a:ext uri="{FF2B5EF4-FFF2-40B4-BE49-F238E27FC236}">
                <a16:creationId xmlns:a16="http://schemas.microsoft.com/office/drawing/2014/main" id="{4E2C9BFD-48E0-9F57-E1BB-A1B6F7942AFB}"/>
              </a:ext>
            </a:extLst>
          </p:cNvPr>
          <p:cNvSpPr txBox="1">
            <a:spLocks/>
          </p:cNvSpPr>
          <p:nvPr/>
        </p:nvSpPr>
        <p:spPr>
          <a:xfrm>
            <a:off x="1196594" y="527003"/>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adamw</a:t>
            </a:r>
            <a:endParaRPr lang="en-US" dirty="0">
              <a:ln w="19050">
                <a:solidFill>
                  <a:prstClr val="white"/>
                </a:solidFill>
              </a:ln>
              <a:cs typeface="Posterama Bold"/>
            </a:endParaRPr>
          </a:p>
        </p:txBody>
      </p:sp>
      <p:sp>
        <p:nvSpPr>
          <p:cNvPr id="6" name="CasellaDiTesto 5">
            <a:extLst>
              <a:ext uri="{FF2B5EF4-FFF2-40B4-BE49-F238E27FC236}">
                <a16:creationId xmlns:a16="http://schemas.microsoft.com/office/drawing/2014/main" id="{7FEAF1D4-65AA-46AE-BC17-FD1FC771D98A}"/>
              </a:ext>
            </a:extLst>
          </p:cNvPr>
          <p:cNvSpPr txBox="1"/>
          <p:nvPr/>
        </p:nvSpPr>
        <p:spPr>
          <a:xfrm>
            <a:off x="1196594" y="4009406"/>
            <a:ext cx="10042592" cy="1938992"/>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ADAMW</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L'ottimizzatore AdamW si rivela particolarmente performante con un learning rate molto ridotto (tra 0,0005 e 0,005), suggerendo una convergenza più stabile e un miglior controllo della discesa del gradiente.</a:t>
            </a:r>
          </a:p>
          <a:p>
            <a:r>
              <a:rPr lang="it-IT" sz="1200" dirty="0">
                <a:solidFill>
                  <a:schemeClr val="bg1"/>
                </a:solidFill>
                <a:latin typeface="Verdana" panose="020B0604030504040204" pitchFamily="34" charset="0"/>
                <a:ea typeface="Verdana" panose="020B0604030504040204" pitchFamily="34" charset="0"/>
                <a:cs typeface="+mn-lt"/>
              </a:rPr>
              <a:t>Riguardo all'architettura della rete, le configurazioni con 64-128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offrono le prestazioni migliori, evidenziando che una capacità intermedia è sufficiente per rilevare le relazioni nel grafo senza sovraccaricare il modello.</a:t>
            </a:r>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Anche in questo caso, un rapporto di campionamento tra 1 e 2 è ottimale, a conferma che un moderato equilibrio tra dati positivi e negativi migliora la capacità discriminatoria del modello.</a:t>
            </a:r>
          </a:p>
          <a:p>
            <a:r>
              <a:rPr lang="it-IT" sz="1200" dirty="0">
                <a:solidFill>
                  <a:schemeClr val="bg1"/>
                </a:solidFill>
                <a:latin typeface="Verdana" panose="020B0604030504040204" pitchFamily="34" charset="0"/>
                <a:ea typeface="Verdana" panose="020B0604030504040204" pitchFamily="34" charset="0"/>
                <a:cs typeface="+mn-lt"/>
              </a:rPr>
              <a:t>Infine, la  batch size varia tra 64 e 128, ma non emerge una chiara preferenza, il che suggerisce una certa flessibilità in questa scelta.</a:t>
            </a:r>
          </a:p>
        </p:txBody>
      </p:sp>
      <p:graphicFrame>
        <p:nvGraphicFramePr>
          <p:cNvPr id="7" name="Tabella 6">
            <a:extLst>
              <a:ext uri="{FF2B5EF4-FFF2-40B4-BE49-F238E27FC236}">
                <a16:creationId xmlns:a16="http://schemas.microsoft.com/office/drawing/2014/main" id="{79BD1ECF-AD45-FEE4-A64C-35C83EE3A520}"/>
              </a:ext>
            </a:extLst>
          </p:cNvPr>
          <p:cNvGraphicFramePr>
            <a:graphicFrameLocks noGrp="1"/>
          </p:cNvGraphicFramePr>
          <p:nvPr>
            <p:extLst>
              <p:ext uri="{D42A27DB-BD31-4B8C-83A1-F6EECF244321}">
                <p14:modId xmlns:p14="http://schemas.microsoft.com/office/powerpoint/2010/main" val="3394278851"/>
              </p:ext>
            </p:extLst>
          </p:nvPr>
        </p:nvGraphicFramePr>
        <p:xfrm>
          <a:off x="1227490" y="1116086"/>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dirty="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0.8930</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0.7382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0.7179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0.7598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0.1733</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0.8981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0.7509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0.6936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0.8185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0.2299</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0.9097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0.7673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0.6940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0.8580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0.3098</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0.8882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0.7389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0.6866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0.7998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0.1975</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0.8999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0.7349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0.7158</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0.2379</a:t>
                      </a:r>
                    </a:p>
                  </a:txBody>
                  <a:tcPr anchor="ctr"/>
                </a:tc>
                <a:extLst>
                  <a:ext uri="{0D108BD9-81ED-4DB2-BD59-A6C34878D82A}">
                    <a16:rowId xmlns:a16="http://schemas.microsoft.com/office/drawing/2014/main" val="640735679"/>
                  </a:ext>
                </a:extLst>
              </a:tr>
            </a:tbl>
          </a:graphicData>
        </a:graphic>
      </p:graphicFrame>
      <p:sp>
        <p:nvSpPr>
          <p:cNvPr id="9" name="CasellaDiTesto 8">
            <a:extLst>
              <a:ext uri="{FF2B5EF4-FFF2-40B4-BE49-F238E27FC236}">
                <a16:creationId xmlns:a16="http://schemas.microsoft.com/office/drawing/2014/main" id="{9DEA3D85-CF45-7EF7-12A1-8BC45026FB8B}"/>
              </a:ext>
            </a:extLst>
          </p:cNvPr>
          <p:cNvSpPr txBox="1"/>
          <p:nvPr/>
        </p:nvSpPr>
        <p:spPr>
          <a:xfrm>
            <a:off x="1196594" y="3982550"/>
            <a:ext cx="10042592" cy="2308324"/>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SGD</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In confronto ad altri ottimizzatori, SGD ha ottenuto prestazioni più basse in termini di AUC e F1-score, indicando che è meno efficace in questo scenario. Ciò potrebbe essere dovuto alla sua elevata sensibilità alla scelta del learning rate e alla carenza di adattamenti dinamici nel processo di ottimizzazione.</a:t>
            </a:r>
          </a:p>
          <a:p>
            <a:r>
              <a:rPr lang="it-IT" sz="1200" dirty="0">
                <a:solidFill>
                  <a:schemeClr val="bg1"/>
                </a:solidFill>
                <a:latin typeface="Verdana" panose="020B0604030504040204" pitchFamily="34" charset="0"/>
                <a:ea typeface="Verdana" panose="020B0604030504040204" pitchFamily="34" charset="0"/>
                <a:cs typeface="+mn-lt"/>
              </a:rPr>
              <a:t>A differenza di Adam e </a:t>
            </a:r>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SGD necessita di un learning rate più elevato (tra 0,005 e 0,010), il che è compatibile con la sua natura più elementare, priva di meccanismi di adattamento automatico alle fasi di aggiornamento.</a:t>
            </a:r>
          </a:p>
          <a:p>
            <a:r>
              <a:rPr lang="it-IT" sz="1200" dirty="0">
                <a:solidFill>
                  <a:schemeClr val="bg1"/>
                </a:solidFill>
                <a:latin typeface="Verdana" panose="020B0604030504040204" pitchFamily="34" charset="0"/>
                <a:ea typeface="Verdana" panose="020B0604030504040204" pitchFamily="34" charset="0"/>
                <a:cs typeface="+mn-lt"/>
              </a:rPr>
              <a:t>Quanto all'architettura della rete, le configurazioni con 128-256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ottengono le prestazioni migliori, a conferma del fatto che le reti più profonde sono più vantaggiose in questo scenario.</a:t>
            </a:r>
          </a:p>
          <a:p>
            <a:r>
              <a:rPr lang="it-IT" sz="1200" dirty="0">
                <a:solidFill>
                  <a:schemeClr val="bg1"/>
                </a:solidFill>
                <a:latin typeface="Verdana" panose="020B0604030504040204" pitchFamily="34" charset="0"/>
                <a:ea typeface="Verdana" panose="020B0604030504040204" pitchFamily="34" charset="0"/>
                <a:cs typeface="+mn-lt"/>
              </a:rPr>
              <a:t>Per concludere, le batch size più piccole (64) tendono ad avere prestazioni più elevate, con un'unica eccezione in cui 128 ha ottenuto un risultato migliore. Ciò potrebbe suggerire che, con SGD, aggiornamenti più frequenti e meno “diluiti” nei mini-batch favoriscono una migliore convergenza del modello.</a:t>
            </a:r>
          </a:p>
        </p:txBody>
      </p:sp>
      <p:sp>
        <p:nvSpPr>
          <p:cNvPr id="10" name="Title 18">
            <a:extLst>
              <a:ext uri="{FF2B5EF4-FFF2-40B4-BE49-F238E27FC236}">
                <a16:creationId xmlns:a16="http://schemas.microsoft.com/office/drawing/2014/main" id="{44D6CA7C-3F2A-1ACD-32D9-3946884C5386}"/>
              </a:ext>
            </a:extLst>
          </p:cNvPr>
          <p:cNvSpPr txBox="1">
            <a:spLocks/>
          </p:cNvSpPr>
          <p:nvPr/>
        </p:nvSpPr>
        <p:spPr>
          <a:xfrm>
            <a:off x="1196594" y="527003"/>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sgd</a:t>
            </a:r>
            <a:endParaRPr lang="en-US" dirty="0">
              <a:ln w="19050">
                <a:solidFill>
                  <a:prstClr val="white"/>
                </a:solidFill>
              </a:ln>
              <a:cs typeface="Posterama Bold"/>
            </a:endParaRPr>
          </a:p>
        </p:txBody>
      </p:sp>
      <p:sp>
        <p:nvSpPr>
          <p:cNvPr id="2" name="Title 18">
            <a:extLst>
              <a:ext uri="{FF2B5EF4-FFF2-40B4-BE49-F238E27FC236}">
                <a16:creationId xmlns:a16="http://schemas.microsoft.com/office/drawing/2014/main" id="{A755DAFC-F021-E7C4-5D61-82786C206595}"/>
              </a:ext>
            </a:extLst>
          </p:cNvPr>
          <p:cNvSpPr txBox="1">
            <a:spLocks/>
          </p:cNvSpPr>
          <p:nvPr/>
        </p:nvSpPr>
        <p:spPr>
          <a:xfrm>
            <a:off x="6489192" y="565660"/>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Intelligente</a:t>
            </a:r>
            <a:endParaRPr lang="en-US" dirty="0">
              <a:ln w="19050">
                <a:solidFill>
                  <a:prstClr val="white"/>
                </a:solidFill>
              </a:ln>
              <a:cs typeface="Posterama Bold"/>
            </a:endParaRPr>
          </a:p>
        </p:txBody>
      </p:sp>
    </p:spTree>
    <p:extLst>
      <p:ext uri="{BB962C8B-B14F-4D97-AF65-F5344CB8AC3E}">
        <p14:creationId xmlns:p14="http://schemas.microsoft.com/office/powerpoint/2010/main" val="372637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8"/>
                                        </p:tgtEl>
                                      </p:cBhvr>
                                    </p:animEffect>
                                    <p:set>
                                      <p:cBhvr>
                                        <p:cTn id="7" dur="1" fill="hold">
                                          <p:stCondLst>
                                            <p:cond delay="1999"/>
                                          </p:stCondLst>
                                        </p:cTn>
                                        <p:tgtEl>
                                          <p:spTgt spid="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childTnLst>
                          </p:cTn>
                        </p:par>
                        <p:par>
                          <p:cTn id="14" fill="hold">
                            <p:stCondLst>
                              <p:cond delay="2000"/>
                            </p:stCondLst>
                            <p:childTnLst>
                              <p:par>
                                <p:cTn id="15" presetID="6"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20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4"/>
                                        </p:tgtEl>
                                        <p:attrNameLst>
                                          <p:attrName>style.visibility</p:attrName>
                                        </p:attrNameLst>
                                      </p:cBhvr>
                                      <p:to>
                                        <p:strVal val="hidden"/>
                                      </p:to>
                                    </p:set>
                                  </p:childTnLst>
                                </p:cTn>
                              </p:par>
                              <p:par>
                                <p:cTn id="28" presetID="16" presetClass="exit" presetSubtype="21" fill="hold" grpId="1" nodeType="withEffect">
                                  <p:stCondLst>
                                    <p:cond delay="0"/>
                                  </p:stCondLst>
                                  <p:childTnLst>
                                    <p:animEffect transition="out" filter="barn(inVertical)">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31" presetClass="exit" presetSubtype="0" fill="hold" nodeType="withEffect">
                                  <p:stCondLst>
                                    <p:cond delay="0"/>
                                  </p:stCondLst>
                                  <p:childTnLst>
                                    <p:anim calcmode="lin" valueType="num">
                                      <p:cBhvr>
                                        <p:cTn id="32" dur="1000"/>
                                        <p:tgtEl>
                                          <p:spTgt spid="3"/>
                                        </p:tgtEl>
                                        <p:attrNameLst>
                                          <p:attrName>ppt_w</p:attrName>
                                        </p:attrNameLst>
                                      </p:cBhvr>
                                      <p:tavLst>
                                        <p:tav tm="0">
                                          <p:val>
                                            <p:strVal val="ppt_w"/>
                                          </p:val>
                                        </p:tav>
                                        <p:tav tm="100000">
                                          <p:val>
                                            <p:fltVal val="0"/>
                                          </p:val>
                                        </p:tav>
                                      </p:tavLst>
                                    </p:anim>
                                    <p:anim calcmode="lin" valueType="num">
                                      <p:cBhvr>
                                        <p:cTn id="33" dur="1000"/>
                                        <p:tgtEl>
                                          <p:spTgt spid="3"/>
                                        </p:tgtEl>
                                        <p:attrNameLst>
                                          <p:attrName>ppt_h</p:attrName>
                                        </p:attrNameLst>
                                      </p:cBhvr>
                                      <p:tavLst>
                                        <p:tav tm="0">
                                          <p:val>
                                            <p:strVal val="ppt_h"/>
                                          </p:val>
                                        </p:tav>
                                        <p:tav tm="100000">
                                          <p:val>
                                            <p:fltVal val="0"/>
                                          </p:val>
                                        </p:tav>
                                      </p:tavLst>
                                    </p:anim>
                                    <p:anim calcmode="lin" valueType="num">
                                      <p:cBhvr>
                                        <p:cTn id="34" dur="1000"/>
                                        <p:tgtEl>
                                          <p:spTgt spid="3"/>
                                        </p:tgtEl>
                                        <p:attrNameLst>
                                          <p:attrName>style.rotation</p:attrName>
                                        </p:attrNameLst>
                                      </p:cBhvr>
                                      <p:tavLst>
                                        <p:tav tm="0">
                                          <p:val>
                                            <p:fltVal val="0"/>
                                          </p:val>
                                        </p:tav>
                                        <p:tav tm="100000">
                                          <p:val>
                                            <p:fltVal val="90"/>
                                          </p:val>
                                        </p:tav>
                                      </p:tavLst>
                                    </p:anim>
                                    <p:animEffect transition="out" filter="fade">
                                      <p:cBhvr>
                                        <p:cTn id="35" dur="1000"/>
                                        <p:tgtEl>
                                          <p:spTgt spid="3"/>
                                        </p:tgtEl>
                                      </p:cBhvr>
                                    </p:animEffect>
                                    <p:set>
                                      <p:cBhvr>
                                        <p:cTn id="36" dur="1" fill="hold">
                                          <p:stCondLst>
                                            <p:cond delay="999"/>
                                          </p:stCondLst>
                                        </p:cTn>
                                        <p:tgtEl>
                                          <p:spTgt spid="3"/>
                                        </p:tgtEl>
                                        <p:attrNameLst>
                                          <p:attrName>style.visibility</p:attrName>
                                        </p:attrNameLst>
                                      </p:cBhvr>
                                      <p:to>
                                        <p:strVal val="hidden"/>
                                      </p:to>
                                    </p:set>
                                  </p:childTnLst>
                                </p:cTn>
                              </p:par>
                            </p:childTnLst>
                          </p:cTn>
                        </p:par>
                        <p:par>
                          <p:cTn id="37" fill="hold">
                            <p:stCondLst>
                              <p:cond delay="1000"/>
                            </p:stCondLst>
                            <p:childTnLst>
                              <p:par>
                                <p:cTn id="38" presetID="31"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1000" fill="hold"/>
                                        <p:tgtEl>
                                          <p:spTgt spid="7"/>
                                        </p:tgtEl>
                                        <p:attrNameLst>
                                          <p:attrName>ppt_w</p:attrName>
                                        </p:attrNameLst>
                                      </p:cBhvr>
                                      <p:tavLst>
                                        <p:tav tm="0">
                                          <p:val>
                                            <p:fltVal val="0"/>
                                          </p:val>
                                        </p:tav>
                                        <p:tav tm="100000">
                                          <p:val>
                                            <p:strVal val="#ppt_w"/>
                                          </p:val>
                                        </p:tav>
                                      </p:tavLst>
                                    </p:anim>
                                    <p:anim calcmode="lin" valueType="num">
                                      <p:cBhvr>
                                        <p:cTn id="41" dur="1000" fill="hold"/>
                                        <p:tgtEl>
                                          <p:spTgt spid="7"/>
                                        </p:tgtEl>
                                        <p:attrNameLst>
                                          <p:attrName>ppt_h</p:attrName>
                                        </p:attrNameLst>
                                      </p:cBhvr>
                                      <p:tavLst>
                                        <p:tav tm="0">
                                          <p:val>
                                            <p:fltVal val="0"/>
                                          </p:val>
                                        </p:tav>
                                        <p:tav tm="100000">
                                          <p:val>
                                            <p:strVal val="#ppt_h"/>
                                          </p:val>
                                        </p:tav>
                                      </p:tavLst>
                                    </p:anim>
                                    <p:anim calcmode="lin" valueType="num">
                                      <p:cBhvr>
                                        <p:cTn id="42" dur="1000" fill="hold"/>
                                        <p:tgtEl>
                                          <p:spTgt spid="7"/>
                                        </p:tgtEl>
                                        <p:attrNameLst>
                                          <p:attrName>style.rotation</p:attrName>
                                        </p:attrNameLst>
                                      </p:cBhvr>
                                      <p:tavLst>
                                        <p:tav tm="0">
                                          <p:val>
                                            <p:fltVal val="90"/>
                                          </p:val>
                                        </p:tav>
                                        <p:tav tm="100000">
                                          <p:val>
                                            <p:fltVal val="0"/>
                                          </p:val>
                                        </p:tav>
                                      </p:tavLst>
                                    </p:anim>
                                    <p:animEffect transition="in" filter="fade">
                                      <p:cBhvr>
                                        <p:cTn id="43" dur="1000"/>
                                        <p:tgtEl>
                                          <p:spTgt spid="7"/>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arn(inVertical)">
                                      <p:cBhvr>
                                        <p:cTn id="46" dur="500"/>
                                        <p:tgtEl>
                                          <p:spTgt spid="9"/>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4" grpId="0"/>
      <p:bldP spid="4" grpId="1"/>
      <p:bldP spid="6" grpId="0"/>
      <p:bldP spid="6" grpId="1"/>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D4862-94C0-D589-4C2F-65DB2EA422FE}"/>
            </a:ext>
          </a:extLst>
        </p:cNvPr>
        <p:cNvGrpSpPr/>
        <p:nvPr/>
      </p:nvGrpSpPr>
      <p:grpSpPr>
        <a:xfrm>
          <a:off x="0" y="0"/>
          <a:ext cx="0" cy="0"/>
          <a:chOff x="0" y="0"/>
          <a:chExt cx="0" cy="0"/>
        </a:xfrm>
      </p:grpSpPr>
      <p:sp>
        <p:nvSpPr>
          <p:cNvPr id="11" name="CasellaDiTesto 10">
            <a:extLst>
              <a:ext uri="{FF2B5EF4-FFF2-40B4-BE49-F238E27FC236}">
                <a16:creationId xmlns:a16="http://schemas.microsoft.com/office/drawing/2014/main" id="{19A9AA44-EB81-FE01-30ED-03B546FB4392}"/>
              </a:ext>
            </a:extLst>
          </p:cNvPr>
          <p:cNvSpPr txBox="1"/>
          <p:nvPr/>
        </p:nvSpPr>
        <p:spPr>
          <a:xfrm>
            <a:off x="325120" y="690880"/>
            <a:ext cx="555752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dirty="0">
                <a:solidFill>
                  <a:schemeClr val="bg1"/>
                </a:solidFill>
                <a:latin typeface="Verdana" panose="020B0604030504040204" pitchFamily="34" charset="0"/>
                <a:ea typeface="Verdana" panose="020B0604030504040204" pitchFamily="34" charset="0"/>
              </a:rPr>
              <a:t>Considerazioni finali sul livello di complessità base</a:t>
            </a:r>
          </a:p>
        </p:txBody>
      </p:sp>
      <p:sp>
        <p:nvSpPr>
          <p:cNvPr id="3" name="CasellaDiTesto 2">
            <a:extLst>
              <a:ext uri="{FF2B5EF4-FFF2-40B4-BE49-F238E27FC236}">
                <a16:creationId xmlns:a16="http://schemas.microsoft.com/office/drawing/2014/main" id="{D95A9075-150B-5815-0883-FC94F375B22F}"/>
              </a:ext>
            </a:extLst>
          </p:cNvPr>
          <p:cNvSpPr txBox="1"/>
          <p:nvPr/>
        </p:nvSpPr>
        <p:spPr>
          <a:xfrm>
            <a:off x="1615936" y="2246599"/>
            <a:ext cx="897128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200">
                <a:solidFill>
                  <a:schemeClr val="bg1"/>
                </a:solidFill>
                <a:ea typeface="+mn-lt"/>
                <a:cs typeface="+mn-lt"/>
              </a:rPr>
              <a:t>I risultati dimostrano che Adam e AdamW hanno prestazioni più elevate rispetto a SGD, soprattutto in riferimento all'AUC e all'F1-score. Ciò dimostra che gli ottimizzatori adattivi, grazie alla loro capacità di regolare dinamicamente il learning rate, sono più idonei per questo task. </a:t>
            </a:r>
            <a:endParaRPr lang="it-IT"/>
          </a:p>
          <a:p>
            <a:endParaRPr lang="it-IT"/>
          </a:p>
          <a:p>
            <a:r>
              <a:rPr lang="it-IT" sz="1200">
                <a:solidFill>
                  <a:schemeClr val="bg1"/>
                </a:solidFill>
                <a:ea typeface="+mn-lt"/>
                <a:cs typeface="+mn-lt"/>
              </a:rPr>
              <a:t>Dei due, </a:t>
            </a:r>
            <a:r>
              <a:rPr lang="it-IT" sz="1200" err="1">
                <a:solidFill>
                  <a:schemeClr val="bg1"/>
                </a:solidFill>
                <a:ea typeface="+mn-lt"/>
                <a:cs typeface="+mn-lt"/>
              </a:rPr>
              <a:t>AdamW</a:t>
            </a:r>
            <a:r>
              <a:rPr lang="it-IT" sz="1200">
                <a:solidFill>
                  <a:schemeClr val="bg1"/>
                </a:solidFill>
                <a:ea typeface="+mn-lt"/>
                <a:cs typeface="+mn-lt"/>
              </a:rPr>
              <a:t> tende a richiedere un learning rate inferiore rispetto ad Adam, ma le configurazioni ottimali rimangono analoghe, indicando che entrambi sono in grado di gestire bene l'addestramento del modello. </a:t>
            </a:r>
            <a:endParaRPr lang="it-IT">
              <a:solidFill>
                <a:schemeClr val="bg1"/>
              </a:solidFill>
            </a:endParaRPr>
          </a:p>
          <a:p>
            <a:endParaRPr lang="it-IT"/>
          </a:p>
          <a:p>
            <a:r>
              <a:rPr lang="it-IT" sz="1200">
                <a:solidFill>
                  <a:schemeClr val="bg1"/>
                </a:solidFill>
                <a:ea typeface="+mn-lt"/>
                <a:cs typeface="+mn-lt"/>
              </a:rPr>
              <a:t>Per contro, SGD ha difficoltà a ottenere gli stessi livelli di performance, confermando che probabilmente non è l'ottimizzatore più adatto per questo problema, a causa della sua minore capacità di adattamento. </a:t>
            </a:r>
            <a:endParaRPr lang="it-IT"/>
          </a:p>
          <a:p>
            <a:endParaRPr lang="it-IT"/>
          </a:p>
          <a:p>
            <a:r>
              <a:rPr lang="it-IT" sz="1200">
                <a:solidFill>
                  <a:schemeClr val="bg1"/>
                </a:solidFill>
                <a:ea typeface="+mn-lt"/>
                <a:cs typeface="+mn-lt"/>
              </a:rPr>
              <a:t>Per quanto concerne la struttura del modello, il numero di Hidden Channels compreso tra 64 e 256 e una batch size tra 64 e 128 rappresentano un valido compromesso in tutti i casi, offrendo un equilibrio tra capacità espressiva e stabilità dell'addestramento. </a:t>
            </a:r>
            <a:endParaRPr lang="it-IT"/>
          </a:p>
          <a:p>
            <a:endParaRPr lang="it-IT"/>
          </a:p>
          <a:p>
            <a:r>
              <a:rPr lang="it-IT" sz="1200" dirty="0">
                <a:solidFill>
                  <a:schemeClr val="bg1"/>
                </a:solidFill>
                <a:ea typeface="+mn-lt"/>
                <a:cs typeface="+mn-lt"/>
              </a:rPr>
              <a:t>Infine, il negative sampling ratio tra 1 e 2 si rivela la scelta più indicata, in quanto evita sia il </a:t>
            </a:r>
            <a:r>
              <a:rPr lang="it-IT" sz="1200" dirty="0" err="1">
                <a:solidFill>
                  <a:schemeClr val="bg1"/>
                </a:solidFill>
                <a:ea typeface="+mn-lt"/>
                <a:cs typeface="+mn-lt"/>
              </a:rPr>
              <a:t>sottocampionamento</a:t>
            </a:r>
            <a:r>
              <a:rPr lang="it-IT" sz="1200" dirty="0">
                <a:solidFill>
                  <a:schemeClr val="bg1"/>
                </a:solidFill>
                <a:ea typeface="+mn-lt"/>
                <a:cs typeface="+mn-lt"/>
              </a:rPr>
              <a:t>, che potrebbe ridurre la capacità del modello di distinguere i collegamenti reali, sia il </a:t>
            </a:r>
            <a:r>
              <a:rPr lang="it-IT" sz="1200" dirty="0" err="1">
                <a:solidFill>
                  <a:schemeClr val="bg1"/>
                </a:solidFill>
                <a:ea typeface="+mn-lt"/>
                <a:cs typeface="+mn-lt"/>
              </a:rPr>
              <a:t>sovracampionamento</a:t>
            </a:r>
            <a:r>
              <a:rPr lang="it-IT" sz="1200" dirty="0">
                <a:solidFill>
                  <a:schemeClr val="bg1"/>
                </a:solidFill>
                <a:ea typeface="+mn-lt"/>
                <a:cs typeface="+mn-lt"/>
              </a:rPr>
              <a:t>, che potrebbe introdurre rumore nei dati. </a:t>
            </a:r>
            <a:endParaRPr lang="it-IT" dirty="0">
              <a:solidFill>
                <a:schemeClr val="bg1"/>
              </a:solidFill>
            </a:endParaRPr>
          </a:p>
        </p:txBody>
      </p:sp>
    </p:spTree>
    <p:extLst>
      <p:ext uri="{BB962C8B-B14F-4D97-AF65-F5344CB8AC3E}">
        <p14:creationId xmlns:p14="http://schemas.microsoft.com/office/powerpoint/2010/main" val="3883423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immagine 7" descr="Immagine che contiene schermata, luce, gioco&#10;&#10;Il contenuto generato dall&amp;#39;intelligenza artificiale potrebbe non essere corretto.">
            <a:extLst>
              <a:ext uri="{FF2B5EF4-FFF2-40B4-BE49-F238E27FC236}">
                <a16:creationId xmlns:a16="http://schemas.microsoft.com/office/drawing/2014/main" id="{1563383A-CB48-070F-7527-25731DA847AE}"/>
              </a:ext>
            </a:extLst>
          </p:cNvPr>
          <p:cNvPicPr>
            <a:picLocks noGrp="1" noChangeAspect="1"/>
          </p:cNvPicPr>
          <p:nvPr>
            <p:ph type="pic" sz="quarter" idx="13"/>
          </p:nvPr>
        </p:nvPicPr>
        <p:blipFill>
          <a:blip r:embed="rId2"/>
          <a:srcRect t="9496" b="9496"/>
          <a:stretch/>
        </p:blipFill>
        <p:spPr>
          <a:xfrm flipH="1">
            <a:off x="0" y="-4195"/>
            <a:ext cx="4984593" cy="6866307"/>
          </a:xfrm>
        </p:spPr>
      </p:pic>
      <p:pic>
        <p:nvPicPr>
          <p:cNvPr id="9" name="Immagine 8" descr="Immagine che contiene blu, Blu elettrico, sfocatura, aqua&#10;&#10;Il contenuto generato dall&amp;#39;intelligenza artificiale potrebbe non essere corretto.">
            <a:extLst>
              <a:ext uri="{FF2B5EF4-FFF2-40B4-BE49-F238E27FC236}">
                <a16:creationId xmlns:a16="http://schemas.microsoft.com/office/drawing/2014/main" id="{4C544759-83C4-7488-B9DB-E42EB324D400}"/>
              </a:ext>
            </a:extLst>
          </p:cNvPr>
          <p:cNvPicPr>
            <a:picLocks noChangeAspect="1"/>
          </p:cNvPicPr>
          <p:nvPr/>
        </p:nvPicPr>
        <p:blipFill>
          <a:blip r:embed="rId3">
            <a:alphaModFix amt="78000"/>
          </a:blip>
          <a:stretch>
            <a:fillRect/>
          </a:stretch>
        </p:blipFill>
        <p:spPr>
          <a:xfrm>
            <a:off x="3819061" y="-8246"/>
            <a:ext cx="8369331" cy="7469225"/>
          </a:xfrm>
          <a:prstGeom prst="rect">
            <a:avLst/>
          </a:prstGeom>
        </p:spPr>
      </p:pic>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a:p>
        </p:txBody>
      </p:sp>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4068118" y="731305"/>
            <a:ext cx="7288284" cy="469490"/>
          </a:xfrm>
        </p:spPr>
        <p:txBody>
          <a:bodyPr>
            <a:noAutofit/>
          </a:bodyPr>
          <a:lstStyle/>
          <a:p>
            <a:r>
              <a:rPr lang="en-US" sz="3600" err="1">
                <a:ea typeface="+mn-ea"/>
                <a:cs typeface="+mn-cs"/>
              </a:rPr>
              <a:t>Problema</a:t>
            </a:r>
            <a:endParaRPr lang="en-US" sz="3600" err="1"/>
          </a:p>
        </p:txBody>
      </p:sp>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vert="horz" lIns="91440" tIns="45720" rIns="91440" bIns="45720" rtlCol="0" anchor="t">
            <a:normAutofit/>
          </a:bodyPr>
          <a:lstStyle/>
          <a:p>
            <a:r>
              <a:rPr lang="en-US" err="1">
                <a:cs typeface="Posterama Bold"/>
              </a:rPr>
              <a:t>introduzione</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8144812" y="1884229"/>
            <a:ext cx="2289974" cy="365125"/>
          </a:xfrm>
        </p:spPr>
        <p:txBody>
          <a:bodyPr vert="horz" lIns="91440" tIns="45720" rIns="91440" bIns="45720" rtlCol="0" anchor="t">
            <a:normAutofit/>
          </a:bodyPr>
          <a:lstStyle/>
          <a:p>
            <a:r>
              <a:rPr lang="en-US" err="1">
                <a:cs typeface="Posterama Bold"/>
              </a:rPr>
              <a:t>obbiettivi</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37640" y="2282880"/>
            <a:ext cx="3767510" cy="3839685"/>
          </a:xfrm>
        </p:spPr>
        <p:txBody>
          <a:bodyPr vert="horz" lIns="91440" tIns="45720" rIns="91440" bIns="45720" rtlCol="0" anchor="t">
            <a:normAutofit/>
          </a:bodyPr>
          <a:lstStyle/>
          <a:p>
            <a:pPr>
              <a:lnSpc>
                <a:spcPct val="113999"/>
              </a:lnSpc>
            </a:pPr>
            <a:r>
              <a:rPr lang="en-US">
                <a:ea typeface="+mn-lt"/>
                <a:cs typeface="+mn-lt"/>
              </a:rPr>
              <a:t>In </a:t>
            </a:r>
            <a:r>
              <a:rPr lang="en-US" err="1">
                <a:ea typeface="+mn-lt"/>
                <a:cs typeface="+mn-lt"/>
              </a:rPr>
              <a:t>questo</a:t>
            </a:r>
            <a:r>
              <a:rPr lang="en-US">
                <a:ea typeface="+mn-lt"/>
                <a:cs typeface="+mn-lt"/>
              </a:rPr>
              <a:t> </a:t>
            </a:r>
            <a:r>
              <a:rPr lang="en-US" err="1">
                <a:ea typeface="+mn-lt"/>
                <a:cs typeface="+mn-lt"/>
              </a:rPr>
              <a:t>progetto</a:t>
            </a:r>
            <a:r>
              <a:rPr lang="en-US">
                <a:ea typeface="+mn-lt"/>
                <a:cs typeface="+mn-lt"/>
              </a:rPr>
              <a:t>, </a:t>
            </a:r>
            <a:r>
              <a:rPr lang="en-US" err="1">
                <a:ea typeface="+mn-lt"/>
                <a:cs typeface="+mn-lt"/>
              </a:rPr>
              <a:t>esploreremo</a:t>
            </a:r>
            <a:r>
              <a:rPr lang="en-US">
                <a:ea typeface="+mn-lt"/>
                <a:cs typeface="+mn-lt"/>
              </a:rPr>
              <a:t> e </a:t>
            </a:r>
            <a:r>
              <a:rPr lang="en-US" err="1">
                <a:ea typeface="+mn-lt"/>
                <a:cs typeface="+mn-lt"/>
              </a:rPr>
              <a:t>miglioreremo</a:t>
            </a:r>
            <a:r>
              <a:rPr lang="en-US">
                <a:ea typeface="+mn-lt"/>
                <a:cs typeface="+mn-lt"/>
              </a:rPr>
              <a:t> un </a:t>
            </a:r>
            <a:r>
              <a:rPr lang="en-US" err="1">
                <a:ea typeface="+mn-lt"/>
                <a:cs typeface="+mn-lt"/>
              </a:rPr>
              <a:t>modello</a:t>
            </a:r>
            <a:r>
              <a:rPr lang="en-US">
                <a:ea typeface="+mn-lt"/>
                <a:cs typeface="+mn-lt"/>
              </a:rPr>
              <a:t> di base per la </a:t>
            </a:r>
            <a:r>
              <a:rPr lang="en-US" err="1">
                <a:ea typeface="+mn-lt"/>
                <a:cs typeface="+mn-lt"/>
              </a:rPr>
              <a:t>previsione</a:t>
            </a:r>
            <a:r>
              <a:rPr lang="en-US">
                <a:ea typeface="+mn-lt"/>
                <a:cs typeface="+mn-lt"/>
              </a:rPr>
              <a:t> </a:t>
            </a:r>
            <a:r>
              <a:rPr lang="en-US" err="1">
                <a:ea typeface="+mn-lt"/>
                <a:cs typeface="+mn-lt"/>
              </a:rPr>
              <a:t>dei</a:t>
            </a:r>
            <a:r>
              <a:rPr lang="en-US">
                <a:ea typeface="+mn-lt"/>
                <a:cs typeface="+mn-lt"/>
              </a:rPr>
              <a:t> link </a:t>
            </a:r>
            <a:r>
              <a:rPr lang="en-US" err="1">
                <a:ea typeface="+mn-lt"/>
                <a:cs typeface="+mn-lt"/>
              </a:rPr>
              <a:t>sul</a:t>
            </a:r>
            <a:r>
              <a:rPr lang="en-US">
                <a:ea typeface="+mn-lt"/>
                <a:cs typeface="+mn-lt"/>
              </a:rPr>
              <a:t> dataset </a:t>
            </a:r>
            <a:r>
              <a:rPr lang="en-US" err="1">
                <a:ea typeface="+mn-lt"/>
                <a:cs typeface="+mn-lt"/>
              </a:rPr>
              <a:t>MovieLens</a:t>
            </a:r>
            <a:r>
              <a:rPr lang="en-US">
                <a:ea typeface="+mn-lt"/>
                <a:cs typeface="+mn-lt"/>
              </a:rPr>
              <a:t>. Il nostro </a:t>
            </a:r>
            <a:r>
              <a:rPr lang="en-US" err="1">
                <a:ea typeface="+mn-lt"/>
                <a:cs typeface="+mn-lt"/>
              </a:rPr>
              <a:t>obiettivo</a:t>
            </a:r>
            <a:r>
              <a:rPr lang="en-US">
                <a:ea typeface="+mn-lt"/>
                <a:cs typeface="+mn-lt"/>
              </a:rPr>
              <a:t> </a:t>
            </a:r>
            <a:r>
              <a:rPr lang="en-US" err="1">
                <a:ea typeface="+mn-lt"/>
                <a:cs typeface="+mn-lt"/>
              </a:rPr>
              <a:t>iniziale</a:t>
            </a:r>
            <a:r>
              <a:rPr lang="en-US">
                <a:ea typeface="+mn-lt"/>
                <a:cs typeface="+mn-lt"/>
              </a:rPr>
              <a:t> è </a:t>
            </a:r>
            <a:r>
              <a:rPr lang="en-US" err="1">
                <a:ea typeface="+mn-lt"/>
                <a:cs typeface="+mn-lt"/>
              </a:rPr>
              <a:t>comprendere</a:t>
            </a:r>
            <a:r>
              <a:rPr lang="en-US">
                <a:ea typeface="+mn-lt"/>
                <a:cs typeface="+mn-lt"/>
              </a:rPr>
              <a:t> il </a:t>
            </a:r>
            <a:r>
              <a:rPr lang="en-US" err="1">
                <a:ea typeface="+mn-lt"/>
                <a:cs typeface="+mn-lt"/>
              </a:rPr>
              <a:t>modello</a:t>
            </a:r>
            <a:r>
              <a:rPr lang="en-US">
                <a:ea typeface="+mn-lt"/>
                <a:cs typeface="+mn-lt"/>
              </a:rPr>
              <a:t> di base, </a:t>
            </a:r>
            <a:r>
              <a:rPr lang="en-US" err="1">
                <a:ea typeface="+mn-lt"/>
                <a:cs typeface="+mn-lt"/>
              </a:rPr>
              <a:t>che</a:t>
            </a:r>
            <a:r>
              <a:rPr lang="en-US">
                <a:ea typeface="+mn-lt"/>
                <a:cs typeface="+mn-lt"/>
              </a:rPr>
              <a:t> </a:t>
            </a:r>
            <a:r>
              <a:rPr lang="en-US" err="1">
                <a:ea typeface="+mn-lt"/>
                <a:cs typeface="+mn-lt"/>
              </a:rPr>
              <a:t>si</a:t>
            </a:r>
            <a:r>
              <a:rPr lang="en-US">
                <a:ea typeface="+mn-lt"/>
                <a:cs typeface="+mn-lt"/>
              </a:rPr>
              <a:t> </a:t>
            </a:r>
            <a:r>
              <a:rPr lang="en-US" err="1">
                <a:ea typeface="+mn-lt"/>
                <a:cs typeface="+mn-lt"/>
              </a:rPr>
              <a:t>concentra</a:t>
            </a:r>
            <a:r>
              <a:rPr lang="en-US">
                <a:ea typeface="+mn-lt"/>
                <a:cs typeface="+mn-lt"/>
              </a:rPr>
              <a:t> </a:t>
            </a:r>
            <a:r>
              <a:rPr lang="en-US" err="1">
                <a:ea typeface="+mn-lt"/>
                <a:cs typeface="+mn-lt"/>
              </a:rPr>
              <a:t>sulla</a:t>
            </a:r>
            <a:r>
              <a:rPr lang="en-US">
                <a:ea typeface="+mn-lt"/>
                <a:cs typeface="+mn-lt"/>
              </a:rPr>
              <a:t> </a:t>
            </a:r>
            <a:r>
              <a:rPr lang="en-US" err="1">
                <a:ea typeface="+mn-lt"/>
                <a:cs typeface="+mn-lt"/>
              </a:rPr>
              <a:t>previsione</a:t>
            </a:r>
            <a:r>
              <a:rPr lang="en-US">
                <a:ea typeface="+mn-lt"/>
                <a:cs typeface="+mn-lt"/>
              </a:rPr>
              <a:t> di link </a:t>
            </a:r>
            <a:r>
              <a:rPr lang="en-US" err="1">
                <a:ea typeface="+mn-lt"/>
                <a:cs typeface="+mn-lt"/>
              </a:rPr>
              <a:t>mancanti</a:t>
            </a:r>
            <a:r>
              <a:rPr lang="en-US">
                <a:ea typeface="+mn-lt"/>
                <a:cs typeface="+mn-lt"/>
              </a:rPr>
              <a:t> (</a:t>
            </a:r>
            <a:r>
              <a:rPr lang="en-US" err="1">
                <a:ea typeface="+mn-lt"/>
                <a:cs typeface="+mn-lt"/>
              </a:rPr>
              <a:t>ovvero</a:t>
            </a:r>
            <a:r>
              <a:rPr lang="en-US">
                <a:ea typeface="+mn-lt"/>
                <a:cs typeface="+mn-lt"/>
              </a:rPr>
              <a:t> </a:t>
            </a:r>
            <a:r>
              <a:rPr lang="en-US" err="1">
                <a:ea typeface="+mn-lt"/>
                <a:cs typeface="+mn-lt"/>
              </a:rPr>
              <a:t>valutazioni</a:t>
            </a:r>
            <a:r>
              <a:rPr lang="en-US">
                <a:ea typeface="+mn-lt"/>
                <a:cs typeface="+mn-lt"/>
              </a:rPr>
              <a:t> </a:t>
            </a:r>
            <a:r>
              <a:rPr lang="en-US" err="1">
                <a:ea typeface="+mn-lt"/>
                <a:cs typeface="+mn-lt"/>
              </a:rPr>
              <a:t>mancanti</a:t>
            </a:r>
            <a:r>
              <a:rPr lang="en-US">
                <a:ea typeface="+mn-lt"/>
                <a:cs typeface="+mn-lt"/>
              </a:rPr>
              <a:t>) </a:t>
            </a:r>
            <a:r>
              <a:rPr lang="en-US" err="1">
                <a:ea typeface="+mn-lt"/>
                <a:cs typeface="+mn-lt"/>
              </a:rPr>
              <a:t>tra</a:t>
            </a:r>
            <a:r>
              <a:rPr lang="en-US">
                <a:ea typeface="+mn-lt"/>
                <a:cs typeface="+mn-lt"/>
              </a:rPr>
              <a:t> </a:t>
            </a:r>
            <a:r>
              <a:rPr lang="en-US" err="1">
                <a:ea typeface="+mn-lt"/>
                <a:cs typeface="+mn-lt"/>
              </a:rPr>
              <a:t>utenti</a:t>
            </a:r>
            <a:r>
              <a:rPr lang="en-US">
                <a:ea typeface="+mn-lt"/>
                <a:cs typeface="+mn-lt"/>
              </a:rPr>
              <a:t> e film. </a:t>
            </a:r>
            <a:r>
              <a:rPr lang="en-US" err="1">
                <a:ea typeface="+mn-lt"/>
                <a:cs typeface="+mn-lt"/>
              </a:rPr>
              <a:t>Successivamente</a:t>
            </a:r>
            <a:r>
              <a:rPr lang="en-US">
                <a:ea typeface="+mn-lt"/>
                <a:cs typeface="+mn-lt"/>
              </a:rPr>
              <a:t>, </a:t>
            </a:r>
            <a:r>
              <a:rPr lang="en-US" err="1">
                <a:ea typeface="+mn-lt"/>
                <a:cs typeface="+mn-lt"/>
              </a:rPr>
              <a:t>estenderemo</a:t>
            </a:r>
            <a:r>
              <a:rPr lang="en-US">
                <a:ea typeface="+mn-lt"/>
                <a:cs typeface="+mn-lt"/>
              </a:rPr>
              <a:t> </a:t>
            </a:r>
            <a:r>
              <a:rPr lang="en-US" err="1">
                <a:ea typeface="+mn-lt"/>
                <a:cs typeface="+mn-lt"/>
              </a:rPr>
              <a:t>questo</a:t>
            </a:r>
            <a:r>
              <a:rPr lang="en-US">
                <a:ea typeface="+mn-lt"/>
                <a:cs typeface="+mn-lt"/>
              </a:rPr>
              <a:t> </a:t>
            </a:r>
            <a:r>
              <a:rPr lang="en-US" err="1">
                <a:ea typeface="+mn-lt"/>
                <a:cs typeface="+mn-lt"/>
              </a:rPr>
              <a:t>modello</a:t>
            </a:r>
            <a:r>
              <a:rPr lang="en-US">
                <a:ea typeface="+mn-lt"/>
                <a:cs typeface="+mn-lt"/>
              </a:rPr>
              <a:t> </a:t>
            </a:r>
            <a:r>
              <a:rPr lang="en-US" err="1">
                <a:ea typeface="+mn-lt"/>
                <a:cs typeface="+mn-lt"/>
              </a:rPr>
              <a:t>integrando</a:t>
            </a:r>
            <a:r>
              <a:rPr lang="en-US">
                <a:ea typeface="+mn-lt"/>
                <a:cs typeface="+mn-lt"/>
              </a:rPr>
              <a:t> </a:t>
            </a:r>
            <a:r>
              <a:rPr lang="en-US" err="1">
                <a:ea typeface="+mn-lt"/>
                <a:cs typeface="+mn-lt"/>
              </a:rPr>
              <a:t>sistemi</a:t>
            </a:r>
            <a:r>
              <a:rPr lang="en-US">
                <a:ea typeface="+mn-lt"/>
                <a:cs typeface="+mn-lt"/>
              </a:rPr>
              <a:t> di </a:t>
            </a:r>
            <a:r>
              <a:rPr lang="en-US" err="1">
                <a:ea typeface="+mn-lt"/>
                <a:cs typeface="+mn-lt"/>
              </a:rPr>
              <a:t>raccomandazione</a:t>
            </a:r>
            <a:r>
              <a:rPr lang="en-US">
                <a:ea typeface="+mn-lt"/>
                <a:cs typeface="+mn-lt"/>
              </a:rPr>
              <a:t>,  per </a:t>
            </a:r>
            <a:r>
              <a:rPr lang="en-US" err="1">
                <a:ea typeface="+mn-lt"/>
                <a:cs typeface="+mn-lt"/>
              </a:rPr>
              <a:t>migliorare</a:t>
            </a:r>
            <a:r>
              <a:rPr lang="en-US">
                <a:ea typeface="+mn-lt"/>
                <a:cs typeface="+mn-lt"/>
              </a:rPr>
              <a:t> le </a:t>
            </a:r>
            <a:r>
              <a:rPr lang="en-US" err="1">
                <a:ea typeface="+mn-lt"/>
                <a:cs typeface="+mn-lt"/>
              </a:rPr>
              <a:t>previsioni</a:t>
            </a:r>
            <a:r>
              <a:rPr lang="en-US">
                <a:ea typeface="+mn-lt"/>
                <a:cs typeface="+mn-lt"/>
              </a:rPr>
              <a:t>. </a:t>
            </a:r>
            <a:r>
              <a:rPr lang="en-US" err="1">
                <a:ea typeface="+mn-lt"/>
                <a:cs typeface="+mn-lt"/>
              </a:rPr>
              <a:t>Questo</a:t>
            </a:r>
            <a:r>
              <a:rPr lang="en-US">
                <a:ea typeface="+mn-lt"/>
                <a:cs typeface="+mn-lt"/>
              </a:rPr>
              <a:t> </a:t>
            </a:r>
            <a:r>
              <a:rPr lang="en-US" err="1">
                <a:ea typeface="+mn-lt"/>
                <a:cs typeface="+mn-lt"/>
              </a:rPr>
              <a:t>approccio</a:t>
            </a:r>
            <a:r>
              <a:rPr lang="en-US">
                <a:ea typeface="+mn-lt"/>
                <a:cs typeface="+mn-lt"/>
              </a:rPr>
              <a:t> </a:t>
            </a:r>
            <a:r>
              <a:rPr lang="en-US" err="1">
                <a:ea typeface="+mn-lt"/>
                <a:cs typeface="+mn-lt"/>
              </a:rPr>
              <a:t>si</a:t>
            </a:r>
            <a:r>
              <a:rPr lang="en-US">
                <a:ea typeface="+mn-lt"/>
                <a:cs typeface="+mn-lt"/>
              </a:rPr>
              <a:t> </a:t>
            </a:r>
            <a:r>
              <a:rPr lang="en-US" err="1">
                <a:ea typeface="+mn-lt"/>
                <a:cs typeface="+mn-lt"/>
              </a:rPr>
              <a:t>ispira</a:t>
            </a:r>
            <a:r>
              <a:rPr lang="en-US">
                <a:ea typeface="+mn-lt"/>
                <a:cs typeface="+mn-lt"/>
              </a:rPr>
              <a:t> alle </a:t>
            </a:r>
            <a:r>
              <a:rPr lang="en-US" err="1">
                <a:ea typeface="+mn-lt"/>
                <a:cs typeface="+mn-lt"/>
              </a:rPr>
              <a:t>metodologie</a:t>
            </a:r>
            <a:r>
              <a:rPr lang="en-US">
                <a:ea typeface="+mn-lt"/>
                <a:cs typeface="+mn-lt"/>
              </a:rPr>
              <a:t> </a:t>
            </a:r>
            <a:r>
              <a:rPr lang="en-US" err="1">
                <a:ea typeface="+mn-lt"/>
                <a:cs typeface="+mn-lt"/>
              </a:rPr>
              <a:t>utilizzate</a:t>
            </a:r>
            <a:r>
              <a:rPr lang="en-US">
                <a:ea typeface="+mn-lt"/>
                <a:cs typeface="+mn-lt"/>
              </a:rPr>
              <a:t> in </a:t>
            </a:r>
            <a:r>
              <a:rPr lang="en-US" err="1">
                <a:ea typeface="+mn-lt"/>
                <a:cs typeface="+mn-lt"/>
              </a:rPr>
              <a:t>neuroscienze</a:t>
            </a:r>
            <a:r>
              <a:rPr lang="en-US">
                <a:ea typeface="+mn-lt"/>
                <a:cs typeface="+mn-lt"/>
              </a:rPr>
              <a:t> </a:t>
            </a:r>
            <a:r>
              <a:rPr lang="en-US" err="1">
                <a:ea typeface="+mn-lt"/>
                <a:cs typeface="+mn-lt"/>
              </a:rPr>
              <a:t>computazionali</a:t>
            </a:r>
            <a:r>
              <a:rPr lang="en-US">
                <a:ea typeface="+mn-lt"/>
                <a:cs typeface="+mn-lt"/>
              </a:rPr>
              <a:t> e cognitive, in </a:t>
            </a:r>
            <a:r>
              <a:rPr lang="en-US" err="1">
                <a:ea typeface="+mn-lt"/>
                <a:cs typeface="+mn-lt"/>
              </a:rPr>
              <a:t>particolare</a:t>
            </a:r>
            <a:r>
              <a:rPr lang="en-US">
                <a:ea typeface="+mn-lt"/>
                <a:cs typeface="+mn-lt"/>
              </a:rPr>
              <a:t> </a:t>
            </a:r>
            <a:r>
              <a:rPr lang="en-US" err="1">
                <a:ea typeface="+mn-lt"/>
                <a:cs typeface="+mn-lt"/>
              </a:rPr>
              <a:t>nell'integrazione</a:t>
            </a:r>
            <a:r>
              <a:rPr lang="en-US">
                <a:ea typeface="+mn-lt"/>
                <a:cs typeface="+mn-lt"/>
              </a:rPr>
              <a:t> di </a:t>
            </a:r>
            <a:r>
              <a:rPr lang="en-US" err="1">
                <a:ea typeface="+mn-lt"/>
                <a:cs typeface="+mn-lt"/>
              </a:rPr>
              <a:t>informazioni</a:t>
            </a:r>
            <a:r>
              <a:rPr lang="en-US">
                <a:ea typeface="+mn-lt"/>
                <a:cs typeface="+mn-lt"/>
              </a:rPr>
              <a:t> </a:t>
            </a:r>
            <a:r>
              <a:rPr lang="en-US" err="1">
                <a:ea typeface="+mn-lt"/>
                <a:cs typeface="+mn-lt"/>
              </a:rPr>
              <a:t>multimodali</a:t>
            </a:r>
            <a:r>
              <a:rPr lang="en-US">
                <a:ea typeface="+mn-lt"/>
                <a:cs typeface="+mn-lt"/>
              </a:rPr>
              <a:t> e </a:t>
            </a:r>
            <a:r>
              <a:rPr lang="en-US" err="1">
                <a:ea typeface="+mn-lt"/>
                <a:cs typeface="+mn-lt"/>
              </a:rPr>
              <a:t>gerarchiche</a:t>
            </a:r>
            <a:r>
              <a:rPr lang="en-US">
                <a:ea typeface="+mn-lt"/>
                <a:cs typeface="+mn-lt"/>
              </a:rPr>
              <a:t>.</a:t>
            </a:r>
            <a:endParaRPr lang="en-US"/>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8144813" y="2282880"/>
            <a:ext cx="3563071" cy="3839685"/>
          </a:xfrm>
        </p:spPr>
        <p:txBody>
          <a:bodyPr vert="horz" lIns="91440" tIns="45720" rIns="91440" bIns="45720" rtlCol="0" anchor="t">
            <a:normAutofit/>
          </a:bodyPr>
          <a:lstStyle/>
          <a:p>
            <a:pPr marL="285750" indent="-285750">
              <a:lnSpc>
                <a:spcPct val="113999"/>
              </a:lnSpc>
              <a:buFont typeface="Arial,Sans-Serif"/>
              <a:buChar char="•"/>
            </a:pPr>
            <a:r>
              <a:rPr lang="en-US" b="1"/>
              <a:t>Fase 1: </a:t>
            </a:r>
            <a:r>
              <a:rPr lang="en-US" b="1" err="1"/>
              <a:t>Configurazione</a:t>
            </a:r>
            <a:r>
              <a:rPr lang="en-US" b="1"/>
              <a:t> </a:t>
            </a:r>
            <a:r>
              <a:rPr lang="en-US" b="1" err="1"/>
              <a:t>iniziale</a:t>
            </a:r>
            <a:r>
              <a:rPr lang="en-US" b="1"/>
              <a:t> e test</a:t>
            </a:r>
            <a:r>
              <a:rPr lang="en-US"/>
              <a:t>: </a:t>
            </a:r>
            <a:r>
              <a:rPr lang="en-US" err="1"/>
              <a:t>Familiarizzare</a:t>
            </a:r>
            <a:r>
              <a:rPr lang="en-US"/>
              <a:t> con il dataset </a:t>
            </a:r>
            <a:r>
              <a:rPr lang="en-US" err="1"/>
              <a:t>MovieLens</a:t>
            </a:r>
            <a:r>
              <a:rPr lang="en-US"/>
              <a:t>, </a:t>
            </a:r>
            <a:r>
              <a:rPr lang="en-US" err="1"/>
              <a:t>implementare</a:t>
            </a:r>
            <a:r>
              <a:rPr lang="en-US"/>
              <a:t> il </a:t>
            </a:r>
            <a:r>
              <a:rPr lang="en-US" err="1"/>
              <a:t>modello</a:t>
            </a:r>
            <a:r>
              <a:rPr lang="en-US"/>
              <a:t> </a:t>
            </a:r>
            <a:r>
              <a:rPr lang="en-US" err="1"/>
              <a:t>eterogeneo</a:t>
            </a:r>
            <a:r>
              <a:rPr lang="en-US"/>
              <a:t> di base e </a:t>
            </a:r>
            <a:r>
              <a:rPr lang="en-US" err="1"/>
              <a:t>sperimentare</a:t>
            </a:r>
            <a:r>
              <a:rPr lang="en-US"/>
              <a:t> con diverse </a:t>
            </a:r>
            <a:r>
              <a:rPr lang="en-US" err="1"/>
              <a:t>configurazioni</a:t>
            </a:r>
            <a:r>
              <a:rPr lang="en-US"/>
              <a:t>.</a:t>
            </a:r>
            <a:endParaRPr lang="it-IT">
              <a:solidFill>
                <a:srgbClr val="000000"/>
              </a:solidFill>
            </a:endParaRPr>
          </a:p>
          <a:p>
            <a:pPr marL="285750" indent="-285750">
              <a:lnSpc>
                <a:spcPct val="113999"/>
              </a:lnSpc>
              <a:buFont typeface="Arial,Sans-Serif"/>
              <a:buChar char="•"/>
            </a:pPr>
            <a:r>
              <a:rPr lang="en-US" b="1"/>
              <a:t>Fase 2: </a:t>
            </a:r>
            <a:r>
              <a:rPr lang="en-US" b="1" err="1"/>
              <a:t>Estensione</a:t>
            </a:r>
            <a:r>
              <a:rPr lang="en-US" b="1"/>
              <a:t> con </a:t>
            </a:r>
            <a:r>
              <a:rPr lang="en-US" b="1" err="1"/>
              <a:t>sistemi</a:t>
            </a:r>
            <a:r>
              <a:rPr lang="en-US" b="1"/>
              <a:t> di </a:t>
            </a:r>
            <a:r>
              <a:rPr lang="en-US" b="1" err="1"/>
              <a:t>raccomandazione</a:t>
            </a:r>
            <a:r>
              <a:rPr lang="en-US"/>
              <a:t>: </a:t>
            </a:r>
            <a:r>
              <a:rPr lang="en-US" err="1"/>
              <a:t>Selezionare</a:t>
            </a:r>
            <a:r>
              <a:rPr lang="en-US"/>
              <a:t> un </a:t>
            </a:r>
            <a:r>
              <a:rPr lang="en-US" err="1"/>
              <a:t>algoritmo</a:t>
            </a:r>
            <a:r>
              <a:rPr lang="en-US"/>
              <a:t> di </a:t>
            </a:r>
            <a:r>
              <a:rPr lang="en-US" err="1"/>
              <a:t>raccomandazione</a:t>
            </a:r>
            <a:r>
              <a:rPr lang="en-US"/>
              <a:t> e </a:t>
            </a:r>
            <a:r>
              <a:rPr lang="en-US" err="1"/>
              <a:t>simulare</a:t>
            </a:r>
            <a:r>
              <a:rPr lang="en-US"/>
              <a:t> </a:t>
            </a:r>
            <a:r>
              <a:rPr lang="en-US" err="1"/>
              <a:t>nuove</a:t>
            </a:r>
            <a:r>
              <a:rPr lang="en-US"/>
              <a:t> feature (</a:t>
            </a:r>
            <a:r>
              <a:rPr lang="en-US" err="1"/>
              <a:t>preferenze</a:t>
            </a:r>
            <a:r>
              <a:rPr lang="en-US"/>
              <a:t> </a:t>
            </a:r>
            <a:r>
              <a:rPr lang="en-US" err="1"/>
              <a:t>utente</a:t>
            </a:r>
            <a:r>
              <a:rPr lang="en-US"/>
              <a:t>, </a:t>
            </a:r>
            <a:r>
              <a:rPr lang="en-US" err="1"/>
              <a:t>caratteristiche</a:t>
            </a:r>
            <a:r>
              <a:rPr lang="en-US"/>
              <a:t> </a:t>
            </a:r>
            <a:r>
              <a:rPr lang="en-US" err="1"/>
              <a:t>contestuali</a:t>
            </a:r>
            <a:r>
              <a:rPr lang="en-US"/>
              <a:t> o </a:t>
            </a:r>
            <a:r>
              <a:rPr lang="en-US" err="1"/>
              <a:t>temporali</a:t>
            </a:r>
            <a:r>
              <a:rPr lang="en-US"/>
              <a:t>) da </a:t>
            </a:r>
            <a:r>
              <a:rPr lang="en-US" err="1"/>
              <a:t>integrare</a:t>
            </a:r>
            <a:r>
              <a:rPr lang="en-US"/>
              <a:t> </a:t>
            </a:r>
            <a:r>
              <a:rPr lang="en-US" err="1"/>
              <a:t>nel</a:t>
            </a:r>
            <a:r>
              <a:rPr lang="en-US"/>
              <a:t> </a:t>
            </a:r>
            <a:r>
              <a:rPr lang="en-US" err="1"/>
              <a:t>modello</a:t>
            </a:r>
            <a:r>
              <a:rPr lang="en-US"/>
              <a:t>.</a:t>
            </a:r>
            <a:endParaRPr lang="en-US">
              <a:solidFill>
                <a:srgbClr val="000000"/>
              </a:solidFill>
            </a:endParaRPr>
          </a:p>
          <a:p>
            <a:pPr marL="285750" indent="-285750">
              <a:lnSpc>
                <a:spcPct val="113999"/>
              </a:lnSpc>
              <a:buFont typeface="Arial,Sans-Serif"/>
              <a:buChar char="•"/>
            </a:pPr>
            <a:r>
              <a:rPr lang="en-US" b="1"/>
              <a:t>Fase 3: </a:t>
            </a:r>
            <a:r>
              <a:rPr lang="en-US" b="1" err="1"/>
              <a:t>Valutazione</a:t>
            </a:r>
            <a:r>
              <a:rPr lang="en-US" b="1"/>
              <a:t> e </a:t>
            </a:r>
            <a:r>
              <a:rPr lang="en-US" b="1" err="1"/>
              <a:t>confronto</a:t>
            </a:r>
            <a:r>
              <a:rPr lang="en-US"/>
              <a:t>: </a:t>
            </a:r>
            <a:r>
              <a:rPr lang="en-US" err="1"/>
              <a:t>Confrontare</a:t>
            </a:r>
            <a:r>
              <a:rPr lang="en-US"/>
              <a:t> le </a:t>
            </a:r>
            <a:r>
              <a:rPr lang="en-US" err="1"/>
              <a:t>prestazioni</a:t>
            </a:r>
            <a:r>
              <a:rPr lang="en-US"/>
              <a:t> del </a:t>
            </a:r>
            <a:r>
              <a:rPr lang="en-US" err="1"/>
              <a:t>modello</a:t>
            </a:r>
            <a:r>
              <a:rPr lang="en-US"/>
              <a:t> di base con </a:t>
            </a:r>
            <a:r>
              <a:rPr lang="en-US" err="1"/>
              <a:t>quello</a:t>
            </a:r>
            <a:r>
              <a:rPr lang="en-US"/>
              <a:t> </a:t>
            </a:r>
            <a:r>
              <a:rPr lang="en-US" err="1"/>
              <a:t>esteso</a:t>
            </a:r>
            <a:r>
              <a:rPr lang="en-US"/>
              <a:t>, </a:t>
            </a:r>
            <a:r>
              <a:rPr lang="en-US" err="1"/>
              <a:t>analizzando</a:t>
            </a:r>
            <a:r>
              <a:rPr lang="en-US"/>
              <a:t> </a:t>
            </a:r>
            <a:r>
              <a:rPr lang="en-US" err="1"/>
              <a:t>metriche</a:t>
            </a:r>
            <a:r>
              <a:rPr lang="en-US"/>
              <a:t> di </a:t>
            </a:r>
            <a:r>
              <a:rPr lang="en-US" err="1"/>
              <a:t>accuratezza</a:t>
            </a:r>
            <a:r>
              <a:rPr lang="en-US"/>
              <a:t> e </a:t>
            </a:r>
            <a:r>
              <a:rPr lang="en-US" err="1"/>
              <a:t>robustezza</a:t>
            </a:r>
            <a:r>
              <a:rPr lang="en-US"/>
              <a:t>.</a:t>
            </a:r>
            <a:endParaRPr lang="en-US">
              <a:solidFill>
                <a:srgbClr val="000000"/>
              </a:solidFill>
            </a:endParaRPr>
          </a:p>
          <a:p>
            <a:pPr>
              <a:lnSpc>
                <a:spcPct val="113999"/>
              </a:lnSpc>
            </a:pPr>
            <a:endParaRPr lang="en-US">
              <a:solidFill>
                <a:srgbClr val="000000"/>
              </a:solidFill>
            </a:endParaRPr>
          </a:p>
          <a:p>
            <a:pPr>
              <a:lnSpc>
                <a:spcPct val="113999"/>
              </a:lnSpc>
            </a:pPr>
            <a:endParaRPr lang="en-US"/>
          </a:p>
        </p:txBody>
      </p:sp>
    </p:spTree>
    <p:extLst>
      <p:ext uri="{BB962C8B-B14F-4D97-AF65-F5344CB8AC3E}">
        <p14:creationId xmlns:p14="http://schemas.microsoft.com/office/powerpoint/2010/main" val="611775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F00EF-C33A-3531-1F52-8024E420D572}"/>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F56945-442F-D80D-309B-E404A73F51D1}"/>
              </a:ext>
            </a:extLst>
          </p:cNvPr>
          <p:cNvSpPr>
            <a:spLocks noGrp="1"/>
          </p:cNvSpPr>
          <p:nvPr>
            <p:ph type="sldNum" sz="quarter" idx="12"/>
          </p:nvPr>
        </p:nvSpPr>
        <p:spPr/>
        <p:txBody>
          <a:bodyPr/>
          <a:lstStyle/>
          <a:p>
            <a:fld id="{A402E4C0-AD5E-4E8C-9F21-7CCE474BDCEB}" type="slidenum">
              <a:rPr lang="en-US" smtClean="0"/>
              <a:pPr/>
              <a:t>20</a:t>
            </a:fld>
            <a:endParaRPr lang="en-US"/>
          </a:p>
        </p:txBody>
      </p:sp>
      <p:sp>
        <p:nvSpPr>
          <p:cNvPr id="8" name="Titolo 7">
            <a:extLst>
              <a:ext uri="{FF2B5EF4-FFF2-40B4-BE49-F238E27FC236}">
                <a16:creationId xmlns:a16="http://schemas.microsoft.com/office/drawing/2014/main" id="{F073F21D-A637-4B23-EEEF-B09E23AD1640}"/>
              </a:ext>
            </a:extLst>
          </p:cNvPr>
          <p:cNvSpPr>
            <a:spLocks noGrp="1"/>
          </p:cNvSpPr>
          <p:nvPr>
            <p:ph type="title"/>
          </p:nvPr>
        </p:nvSpPr>
        <p:spPr>
          <a:xfrm>
            <a:off x="2470991" y="365150"/>
            <a:ext cx="7287768" cy="630936"/>
          </a:xfrm>
        </p:spPr>
        <p:txBody>
          <a:bodyPr/>
          <a:lstStyle/>
          <a:p>
            <a:r>
              <a:rPr lang="it-IT" dirty="0"/>
              <a:t>Grafici</a:t>
            </a:r>
          </a:p>
        </p:txBody>
      </p:sp>
      <p:sp>
        <p:nvSpPr>
          <p:cNvPr id="30" name="CasellaDiTesto 29">
            <a:extLst>
              <a:ext uri="{FF2B5EF4-FFF2-40B4-BE49-F238E27FC236}">
                <a16:creationId xmlns:a16="http://schemas.microsoft.com/office/drawing/2014/main" id="{419BBC3D-3937-D3AA-6386-41A0DAEF8266}"/>
              </a:ext>
            </a:extLst>
          </p:cNvPr>
          <p:cNvSpPr txBox="1"/>
          <p:nvPr/>
        </p:nvSpPr>
        <p:spPr>
          <a:xfrm>
            <a:off x="1310747" y="1219970"/>
            <a:ext cx="2323192" cy="369332"/>
          </a:xfrm>
          <a:prstGeom prst="rect">
            <a:avLst/>
          </a:prstGeom>
          <a:noFill/>
        </p:spPr>
        <p:txBody>
          <a:bodyPr wrap="square" lIns="91440" tIns="45720" rIns="91440" bIns="45720" rtlCol="0" anchor="t">
            <a:spAutoFit/>
          </a:bodyPr>
          <a:lstStyle/>
          <a:p>
            <a:pPr algn="ctr"/>
            <a:r>
              <a:rPr lang="it-IT" dirty="0">
                <a:solidFill>
                  <a:schemeClr val="bg1"/>
                </a:solidFill>
                <a:latin typeface="Verdana"/>
                <a:ea typeface="Verdana"/>
              </a:rPr>
              <a:t>F1-score</a:t>
            </a:r>
          </a:p>
        </p:txBody>
      </p:sp>
      <p:sp>
        <p:nvSpPr>
          <p:cNvPr id="2" name="CasellaDiTesto 1">
            <a:extLst>
              <a:ext uri="{FF2B5EF4-FFF2-40B4-BE49-F238E27FC236}">
                <a16:creationId xmlns:a16="http://schemas.microsoft.com/office/drawing/2014/main" id="{95804BBA-C814-A239-2518-A1FCF45AB64C}"/>
              </a:ext>
            </a:extLst>
          </p:cNvPr>
          <p:cNvSpPr txBox="1"/>
          <p:nvPr/>
        </p:nvSpPr>
        <p:spPr>
          <a:xfrm>
            <a:off x="8596210" y="1219970"/>
            <a:ext cx="2323192" cy="369332"/>
          </a:xfrm>
          <a:prstGeom prst="rect">
            <a:avLst/>
          </a:prstGeom>
          <a:noFill/>
        </p:spPr>
        <p:txBody>
          <a:bodyPr wrap="square" lIns="91440" tIns="45720" rIns="91440" bIns="45720" rtlCol="0" anchor="t">
            <a:spAutoFit/>
          </a:bodyPr>
          <a:lstStyle/>
          <a:p>
            <a:pPr algn="ctr"/>
            <a:r>
              <a:rPr lang="it-IT" dirty="0">
                <a:solidFill>
                  <a:schemeClr val="bg1"/>
                </a:solidFill>
                <a:latin typeface="Verdana"/>
                <a:ea typeface="Verdana"/>
              </a:rPr>
              <a:t>AUC</a:t>
            </a:r>
            <a:endParaRPr lang="it-IT" dirty="0">
              <a:solidFill>
                <a:schemeClr val="bg1"/>
              </a:solidFill>
              <a:latin typeface="Verdana" panose="020B0604030504040204" pitchFamily="34" charset="0"/>
              <a:ea typeface="Verdana" panose="020B0604030504040204" pitchFamily="34" charset="0"/>
            </a:endParaRPr>
          </a:p>
        </p:txBody>
      </p:sp>
      <p:pic>
        <p:nvPicPr>
          <p:cNvPr id="3" name="Immagine 2" descr="Immagine che contiene testo, diagramma, Piano, schermata&#10;&#10;Il contenuto generato dall&amp;#39;intelligenza artificiale potrebbe non essere corretto.">
            <a:extLst>
              <a:ext uri="{FF2B5EF4-FFF2-40B4-BE49-F238E27FC236}">
                <a16:creationId xmlns:a16="http://schemas.microsoft.com/office/drawing/2014/main" id="{7293FFFB-A3A1-E60C-0048-032533CD4B09}"/>
              </a:ext>
            </a:extLst>
          </p:cNvPr>
          <p:cNvPicPr>
            <a:picLocks noChangeAspect="1"/>
          </p:cNvPicPr>
          <p:nvPr/>
        </p:nvPicPr>
        <p:blipFill>
          <a:blip r:embed="rId2"/>
          <a:stretch>
            <a:fillRect/>
          </a:stretch>
        </p:blipFill>
        <p:spPr>
          <a:xfrm>
            <a:off x="5947812" y="2212897"/>
            <a:ext cx="6096000" cy="3657599"/>
          </a:xfrm>
          <a:prstGeom prst="rect">
            <a:avLst/>
          </a:prstGeom>
        </p:spPr>
      </p:pic>
      <p:pic>
        <p:nvPicPr>
          <p:cNvPr id="4" name="Immagine 3" descr="Immagine che contiene testo, diagramma, Piano, schermata&#10;&#10;Il contenuto generato dall&amp;#39;intelligenza artificiale potrebbe non essere corretto.">
            <a:extLst>
              <a:ext uri="{FF2B5EF4-FFF2-40B4-BE49-F238E27FC236}">
                <a16:creationId xmlns:a16="http://schemas.microsoft.com/office/drawing/2014/main" id="{72C96F0A-82CC-29C5-C5D3-81A5A09F408E}"/>
              </a:ext>
            </a:extLst>
          </p:cNvPr>
          <p:cNvPicPr>
            <a:picLocks noChangeAspect="1"/>
          </p:cNvPicPr>
          <p:nvPr/>
        </p:nvPicPr>
        <p:blipFill>
          <a:blip r:embed="rId3"/>
          <a:stretch>
            <a:fillRect/>
          </a:stretch>
        </p:blipFill>
        <p:spPr>
          <a:xfrm>
            <a:off x="203944" y="2211410"/>
            <a:ext cx="6096000" cy="3657600"/>
          </a:xfrm>
          <a:prstGeom prst="rect">
            <a:avLst/>
          </a:prstGeom>
        </p:spPr>
      </p:pic>
    </p:spTree>
    <p:extLst>
      <p:ext uri="{BB962C8B-B14F-4D97-AF65-F5344CB8AC3E}">
        <p14:creationId xmlns:p14="http://schemas.microsoft.com/office/powerpoint/2010/main" val="4206785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9F705-9C73-0B7A-2D03-4D10EC576CEC}"/>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7DF9D268-5388-CCD8-4BF2-95E30A400689}"/>
              </a:ext>
            </a:extLst>
          </p:cNvPr>
          <p:cNvSpPr>
            <a:spLocks noGrp="1"/>
          </p:cNvSpPr>
          <p:nvPr>
            <p:ph type="sldNum" sz="quarter" idx="12"/>
          </p:nvPr>
        </p:nvSpPr>
        <p:spPr/>
        <p:txBody>
          <a:bodyPr/>
          <a:lstStyle/>
          <a:p>
            <a:fld id="{A402E4C0-AD5E-4E8C-9F21-7CCE474BDCEB}" type="slidenum">
              <a:rPr lang="en-US" smtClean="0"/>
              <a:pPr/>
              <a:t>21</a:t>
            </a:fld>
            <a:endParaRPr lang="en-US"/>
          </a:p>
        </p:txBody>
      </p:sp>
      <p:sp>
        <p:nvSpPr>
          <p:cNvPr id="8" name="Titolo 7">
            <a:extLst>
              <a:ext uri="{FF2B5EF4-FFF2-40B4-BE49-F238E27FC236}">
                <a16:creationId xmlns:a16="http://schemas.microsoft.com/office/drawing/2014/main" id="{70C128F8-23D8-5B0C-BB1A-0FB9196BD3BA}"/>
              </a:ext>
            </a:extLst>
          </p:cNvPr>
          <p:cNvSpPr>
            <a:spLocks noGrp="1"/>
          </p:cNvSpPr>
          <p:nvPr>
            <p:ph type="title"/>
          </p:nvPr>
        </p:nvSpPr>
        <p:spPr>
          <a:xfrm>
            <a:off x="2470991" y="365150"/>
            <a:ext cx="7287768" cy="630936"/>
          </a:xfrm>
        </p:spPr>
        <p:txBody>
          <a:bodyPr/>
          <a:lstStyle/>
          <a:p>
            <a:r>
              <a:rPr lang="it-IT" dirty="0"/>
              <a:t>Conclusioni</a:t>
            </a:r>
          </a:p>
        </p:txBody>
      </p:sp>
      <p:sp>
        <p:nvSpPr>
          <p:cNvPr id="7" name="CasellaDiTesto 6">
            <a:extLst>
              <a:ext uri="{FF2B5EF4-FFF2-40B4-BE49-F238E27FC236}">
                <a16:creationId xmlns:a16="http://schemas.microsoft.com/office/drawing/2014/main" id="{E461734C-49F8-68C3-B59E-43392FA618A0}"/>
              </a:ext>
            </a:extLst>
          </p:cNvPr>
          <p:cNvSpPr txBox="1"/>
          <p:nvPr/>
        </p:nvSpPr>
        <p:spPr>
          <a:xfrm>
            <a:off x="628475" y="937007"/>
            <a:ext cx="10972800" cy="5478423"/>
          </a:xfrm>
          <a:prstGeom prst="rect">
            <a:avLst/>
          </a:prstGeom>
          <a:noFill/>
        </p:spPr>
        <p:txBody>
          <a:bodyPr wrap="square">
            <a:spAutoFit/>
          </a:bodyPr>
          <a:lstStyle/>
          <a:p>
            <a:r>
              <a:rPr lang="it-IT" sz="1400" dirty="0">
                <a:solidFill>
                  <a:schemeClr val="bg1"/>
                </a:solidFill>
                <a:latin typeface="Verdana" panose="020B0604030504040204" pitchFamily="34" charset="0"/>
                <a:ea typeface="Verdana" panose="020B0604030504040204" pitchFamily="34" charset="0"/>
              </a:rPr>
              <a:t>L'analisi ha dimostrato che Adam e AdamW sono i migliori ottimizzatori, fornendo prestazioni superiori rispetto a SGD, che ha mostrato un’ AUC più bassa e una </a:t>
            </a:r>
            <a:r>
              <a:rPr lang="it-IT" sz="1400" dirty="0" err="1">
                <a:solidFill>
                  <a:schemeClr val="bg1"/>
                </a:solidFill>
                <a:latin typeface="Verdana" panose="020B0604030504040204" pitchFamily="34" charset="0"/>
                <a:ea typeface="Verdana" panose="020B0604030504040204" pitchFamily="34" charset="0"/>
              </a:rPr>
              <a:t>loss</a:t>
            </a:r>
            <a:r>
              <a:rPr lang="it-IT" sz="1400" dirty="0">
                <a:solidFill>
                  <a:schemeClr val="bg1"/>
                </a:solidFill>
                <a:latin typeface="Verdana" panose="020B0604030504040204" pitchFamily="34" charset="0"/>
                <a:ea typeface="Verdana" panose="020B0604030504040204" pitchFamily="34" charset="0"/>
              </a:rPr>
              <a:t> maggiore.</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Adam è più stabile e bilanciato poiché funziona al meglio con Hidden Channel compresi tra 32 e 128, Learning Rate compreso tra 0,0005 e 0,005 e Batch Size di 64 o 128. </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Inoltre, un Neg Sampling Ratio di 1 è generalmente sufficiente per ottenere buoni risultati.</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AdamW, invece, mostra una maggiore sensibilità agli esempi negativi e ottiene i migliori risultati con un Neg Sampling Ratio compreso tra 2 e 3.</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SGD non si è comportato altrettanto bene: sebbene possa lavorare con Hidden Channels più alti (128-256) e un Learning Rate maggiore (0,005-0,01), i suoi risultati rimangono inferiori a quelli ottenuti con Adam e AdamW.</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Anche altri parametri hanno influenzato le prestazioni. </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Il </a:t>
            </a:r>
            <a:r>
              <a:rPr lang="it-IT" sz="1400" dirty="0" err="1">
                <a:solidFill>
                  <a:schemeClr val="bg1"/>
                </a:solidFill>
                <a:latin typeface="Verdana" panose="020B0604030504040204" pitchFamily="34" charset="0"/>
                <a:ea typeface="Verdana" panose="020B0604030504040204" pitchFamily="34" charset="0"/>
              </a:rPr>
              <a:t>Number</a:t>
            </a:r>
            <a:r>
              <a:rPr lang="it-IT" sz="1400" dirty="0">
                <a:solidFill>
                  <a:schemeClr val="bg1"/>
                </a:solidFill>
                <a:latin typeface="Verdana" panose="020B0604030504040204" pitchFamily="34" charset="0"/>
                <a:ea typeface="Verdana" panose="020B0604030504040204" pitchFamily="34" charset="0"/>
              </a:rPr>
              <a:t> of Neighbors si è rivelato fondamentale, con le configurazioni (20,10) e (30,15) che hanno fornito risultati più soddisfacenti. </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La dimensione ottimale del batch è 64 o 128, con una leggera preferenza per il valore più alto.</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In conclusione, Adam è l'opzione più equilibrata, mentre AdamW è più adatto a contesti in cui la gestione di esempi negativi è fondamentale. SGD rimane meno efficace, richiedendo più risorse senza garantire prestazioni comparabili. La combinazione vincente comprende un basso Learning rate, Hidden Channels tra 32 e 128 e un adeguato Neg Sampling Ratio.</a:t>
            </a:r>
          </a:p>
        </p:txBody>
      </p:sp>
    </p:spTree>
    <p:extLst>
      <p:ext uri="{BB962C8B-B14F-4D97-AF65-F5344CB8AC3E}">
        <p14:creationId xmlns:p14="http://schemas.microsoft.com/office/powerpoint/2010/main" val="673864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immagine 3" descr="Graphs to Graph Neural Networks: From Fundamentals to Applications — Part  1a: Graph Theory Fundamentals | by Isaac Kargar | AIGuys | Medium">
            <a:extLst>
              <a:ext uri="{FF2B5EF4-FFF2-40B4-BE49-F238E27FC236}">
                <a16:creationId xmlns:a16="http://schemas.microsoft.com/office/drawing/2014/main" id="{A3201B5E-D194-05EF-8D06-1AF186FBD185}"/>
              </a:ext>
            </a:extLst>
          </p:cNvPr>
          <p:cNvPicPr>
            <a:picLocks noGrp="1" noChangeAspect="1"/>
          </p:cNvPicPr>
          <p:nvPr>
            <p:ph type="pic" sz="quarter" idx="13"/>
          </p:nvPr>
        </p:nvPicPr>
        <p:blipFill>
          <a:blip r:embed="rId2"/>
          <a:srcRect l="5417" r="5417"/>
          <a:stretch/>
        </p:blipFill>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54952" y="2326705"/>
            <a:ext cx="4348272" cy="2212496"/>
          </a:xfrm>
        </p:spPr>
        <p:txBody>
          <a:bodyPr vert="horz" lIns="91440" tIns="45720" rIns="91440" bIns="45720" rtlCol="0" anchor="t">
            <a:noAutofit/>
          </a:bodyPr>
          <a:lstStyle/>
          <a:p>
            <a:r>
              <a:rPr lang="en-US" dirty="0"/>
              <a:t>Andrea </a:t>
            </a:r>
            <a:r>
              <a:rPr lang="en-US" dirty="0" err="1"/>
              <a:t>Aivalitois</a:t>
            </a:r>
            <a:r>
              <a:rPr lang="en-US" dirty="0"/>
              <a:t> MAT: 903571</a:t>
            </a:r>
            <a:endParaRPr lang="it-IT" dirty="0"/>
          </a:p>
          <a:p>
            <a:r>
              <a:rPr lang="en-US" dirty="0"/>
              <a:t>Samuele Carbone MAT: </a:t>
            </a:r>
            <a:r>
              <a:rPr lang="en-US" dirty="0">
                <a:ea typeface="+mn-lt"/>
                <a:cs typeface="+mn-lt"/>
              </a:rPr>
              <a:t>899661</a:t>
            </a:r>
          </a:p>
          <a:p>
            <a:endParaRPr lang="en-US" dirty="0"/>
          </a:p>
          <a:p>
            <a:endParaRPr lang="en-US" dirty="0"/>
          </a:p>
          <a:p>
            <a:endParaRPr lang="en-US" dirty="0"/>
          </a:p>
          <a:p>
            <a:endParaRPr lang="en-US" dirty="0"/>
          </a:p>
          <a:p>
            <a:endParaRPr lang="en-US" dirty="0"/>
          </a:p>
          <a:p>
            <a:endParaRPr lang="en-US" dirty="0"/>
          </a:p>
          <a:p>
            <a:r>
              <a:rPr lang="en-US" dirty="0"/>
              <a:t>Link </a:t>
            </a:r>
            <a:r>
              <a:rPr lang="en-US" dirty="0" err="1"/>
              <a:t>alla</a:t>
            </a:r>
            <a:r>
              <a:rPr lang="en-US" dirty="0"/>
              <a:t> repository GitHub:</a:t>
            </a:r>
          </a:p>
          <a:p>
            <a:r>
              <a:rPr lang="en-US" dirty="0">
                <a:ea typeface="+mn-lt"/>
                <a:cs typeface="+mn-lt"/>
                <a:hlinkClick r:id="rId3"/>
              </a:rPr>
              <a:t>https://github.com/Andex125/progetto-AI</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22</a:t>
            </a:fld>
            <a:endParaRPr lang="en-US"/>
          </a:p>
        </p:txBody>
      </p:sp>
    </p:spTree>
    <p:extLst>
      <p:ext uri="{BB962C8B-B14F-4D97-AF65-F5344CB8AC3E}">
        <p14:creationId xmlns:p14="http://schemas.microsoft.com/office/powerpoint/2010/main" val="150569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err="1">
                <a:ln w="19050">
                  <a:solidFill>
                    <a:prstClr val="white"/>
                  </a:solidFill>
                </a:ln>
                <a:cs typeface="Posterama Bold"/>
              </a:rPr>
              <a:t>Livelli</a:t>
            </a:r>
            <a:r>
              <a:rPr lang="en-US" dirty="0">
                <a:ln w="19050">
                  <a:solidFill>
                    <a:prstClr val="white"/>
                  </a:solidFill>
                </a:ln>
                <a:cs typeface="Posterama Bold"/>
              </a:rPr>
              <a:t> di coplessità</a:t>
            </a:r>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592606" y="2998222"/>
            <a:ext cx="2383764" cy="365125"/>
          </a:xfrm>
        </p:spPr>
        <p:txBody>
          <a:bodyPr vert="horz" lIns="91440" tIns="45720" rIns="91440" bIns="45720" rtlCol="0" anchor="t">
            <a:normAutofit/>
          </a:bodyPr>
          <a:lstStyle/>
          <a:p>
            <a:r>
              <a:rPr lang="en-US" dirty="0" err="1">
                <a:cs typeface="Posterama"/>
              </a:rPr>
              <a:t>Iniziale</a:t>
            </a:r>
            <a:endParaRPr lang="en-US" dirty="0"/>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592606" y="3324671"/>
            <a:ext cx="2383764" cy="1126085"/>
          </a:xfrm>
        </p:spPr>
        <p:txBody>
          <a:bodyPr vert="horz" lIns="91440" tIns="45720" rIns="91440" bIns="45720" rtlCol="0" anchor="t">
            <a:normAutofit/>
          </a:bodyPr>
          <a:lstStyle/>
          <a:p>
            <a:pPr>
              <a:lnSpc>
                <a:spcPct val="113999"/>
              </a:lnSpc>
            </a:pPr>
            <a:r>
              <a:rPr lang="en-US" err="1"/>
              <a:t>Abbiamo</a:t>
            </a:r>
            <a:r>
              <a:rPr lang="en-US"/>
              <a:t> </a:t>
            </a:r>
            <a:r>
              <a:rPr lang="en-US" err="1"/>
              <a:t>completato</a:t>
            </a:r>
            <a:r>
              <a:rPr lang="en-US"/>
              <a:t> il </a:t>
            </a:r>
            <a:r>
              <a:rPr lang="en-US">
                <a:solidFill>
                  <a:srgbClr val="FFFFFF"/>
                </a:solidFill>
                <a:latin typeface="Bierstadt"/>
                <a:cs typeface="Arial"/>
              </a:rPr>
              <a:t> notebook </a:t>
            </a:r>
            <a:r>
              <a:rPr lang="en-US" err="1">
                <a:solidFill>
                  <a:srgbClr val="FFFFFF"/>
                </a:solidFill>
                <a:latin typeface="Bierstadt"/>
                <a:cs typeface="Arial"/>
              </a:rPr>
              <a:t>Colab</a:t>
            </a:r>
            <a:r>
              <a:rPr lang="en-US">
                <a:solidFill>
                  <a:srgbClr val="FFFFFF"/>
                </a:solidFill>
                <a:latin typeface="Bierstadt"/>
                <a:cs typeface="Arial"/>
              </a:rPr>
              <a:t> </a:t>
            </a:r>
            <a:r>
              <a:rPr lang="en-US" err="1">
                <a:solidFill>
                  <a:srgbClr val="FFFFFF"/>
                </a:solidFill>
                <a:latin typeface="Bierstadt"/>
                <a:cs typeface="Arial"/>
              </a:rPr>
              <a:t>fornitoci</a:t>
            </a:r>
            <a:r>
              <a:rPr lang="en-US">
                <a:solidFill>
                  <a:srgbClr val="FFFFFF"/>
                </a:solidFill>
                <a:latin typeface="Bierstadt"/>
                <a:cs typeface="Arial"/>
              </a:rPr>
              <a:t> dal prof e </a:t>
            </a:r>
            <a:r>
              <a:rPr lang="en-US" err="1">
                <a:solidFill>
                  <a:srgbClr val="FFFFFF"/>
                </a:solidFill>
                <a:latin typeface="Bierstadt"/>
                <a:cs typeface="Arial"/>
              </a:rPr>
              <a:t>testao</a:t>
            </a:r>
            <a:endParaRPr lang="en-US" sz="1100" err="1">
              <a:solidFill>
                <a:srgbClr val="000000"/>
              </a:solidFill>
              <a:latin typeface="Arial"/>
              <a:cs typeface="Arial"/>
            </a:endParaRPr>
          </a:p>
        </p:txBody>
      </p:sp>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391625" y="2998222"/>
            <a:ext cx="2502719" cy="365125"/>
          </a:xfrm>
        </p:spPr>
        <p:txBody>
          <a:bodyPr vert="horz" lIns="91440" tIns="45720" rIns="91440" bIns="45720" rtlCol="0" anchor="t">
            <a:normAutofit/>
          </a:bodyPr>
          <a:lstStyle/>
          <a:p>
            <a:r>
              <a:rPr lang="en-US" dirty="0" err="1">
                <a:cs typeface="Posterama"/>
              </a:rPr>
              <a:t>Estensione</a:t>
            </a:r>
            <a:endParaRPr lang="en-US" dirty="0"/>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51104" y="3328359"/>
            <a:ext cx="2383764" cy="1126085"/>
          </a:xfrm>
        </p:spPr>
        <p:txBody>
          <a:bodyPr vert="horz" lIns="91440" tIns="45720" rIns="91440" bIns="45720" rtlCol="0" anchor="t">
            <a:normAutofit fontScale="92500" lnSpcReduction="10000"/>
          </a:bodyPr>
          <a:lstStyle/>
          <a:p>
            <a:r>
              <a:rPr lang="en-ZA" err="1"/>
              <a:t>Abbiamo</a:t>
            </a:r>
            <a:r>
              <a:rPr lang="en-ZA"/>
              <a:t> </a:t>
            </a:r>
            <a:r>
              <a:rPr lang="en-ZA" err="1"/>
              <a:t>introdotto</a:t>
            </a:r>
            <a:r>
              <a:rPr lang="en-ZA"/>
              <a:t> un </a:t>
            </a:r>
            <a:r>
              <a:rPr lang="en-ZA" err="1"/>
              <a:t>estensione</a:t>
            </a:r>
            <a:r>
              <a:rPr lang="en-ZA"/>
              <a:t> al </a:t>
            </a:r>
            <a:r>
              <a:rPr lang="en-ZA" err="1"/>
              <a:t>programma</a:t>
            </a:r>
            <a:r>
              <a:rPr lang="en-ZA"/>
              <a:t> </a:t>
            </a:r>
            <a:r>
              <a:rPr lang="en-ZA" err="1"/>
              <a:t>che</a:t>
            </a:r>
            <a:r>
              <a:rPr lang="en-ZA"/>
              <a:t> </a:t>
            </a:r>
            <a:r>
              <a:rPr lang="en-ZA" err="1"/>
              <a:t>utilizzi</a:t>
            </a:r>
            <a:r>
              <a:rPr lang="en-ZA"/>
              <a:t> un </a:t>
            </a:r>
            <a:r>
              <a:rPr lang="en-ZA" err="1"/>
              <a:t>algoritmo</a:t>
            </a:r>
            <a:r>
              <a:rPr lang="en-ZA"/>
              <a:t> di </a:t>
            </a:r>
            <a:r>
              <a:rPr lang="en-ZA" err="1"/>
              <a:t>raccomandazione</a:t>
            </a:r>
            <a:r>
              <a:rPr lang="en-ZA"/>
              <a:t> (</a:t>
            </a:r>
            <a:r>
              <a:rPr lang="en-ZA" err="1"/>
              <a:t>filtraggio</a:t>
            </a:r>
            <a:r>
              <a:rPr lang="en-ZA"/>
              <a:t> </a:t>
            </a:r>
            <a:r>
              <a:rPr lang="en-ZA" err="1"/>
              <a:t>colaborativo</a:t>
            </a:r>
            <a:r>
              <a:rPr lang="en-ZA"/>
              <a:t>) con </a:t>
            </a:r>
            <a:r>
              <a:rPr lang="en-ZA" err="1"/>
              <a:t>limitazioni</a:t>
            </a:r>
            <a:r>
              <a:rPr lang="en-ZA"/>
              <a:t> </a:t>
            </a:r>
          </a:p>
        </p:txBody>
      </p:sp>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09600" y="2998222"/>
            <a:ext cx="2383765" cy="365125"/>
          </a:xfrm>
        </p:spPr>
        <p:txBody>
          <a:bodyPr vert="horz" lIns="91440" tIns="45720" rIns="91440" bIns="45720" rtlCol="0" anchor="t">
            <a:normAutofit/>
          </a:bodyPr>
          <a:lstStyle/>
          <a:p>
            <a:r>
              <a:rPr lang="en-US" dirty="0" err="1"/>
              <a:t>Potenziamento</a:t>
            </a:r>
            <a:endParaRPr lang="en-US" dirty="0"/>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09600" y="3312227"/>
            <a:ext cx="2383765" cy="1126085"/>
          </a:xfrm>
        </p:spPr>
        <p:txBody>
          <a:bodyPr vert="horz" lIns="91440" tIns="45720" rIns="91440" bIns="45720" rtlCol="0" anchor="t">
            <a:normAutofit/>
          </a:bodyPr>
          <a:lstStyle/>
          <a:p>
            <a:r>
              <a:rPr lang="en-US" err="1"/>
              <a:t>Abbiamo</a:t>
            </a:r>
            <a:r>
              <a:rPr lang="en-US"/>
              <a:t> </a:t>
            </a:r>
            <a:r>
              <a:rPr lang="en-US" err="1"/>
              <a:t>aumentato</a:t>
            </a:r>
            <a:r>
              <a:rPr lang="en-US"/>
              <a:t> le </a:t>
            </a:r>
            <a:r>
              <a:rPr lang="en-US" err="1"/>
              <a:t>limitazioni</a:t>
            </a:r>
            <a:r>
              <a:rPr lang="en-US"/>
              <a:t>, </a:t>
            </a:r>
            <a:r>
              <a:rPr lang="en-US" err="1"/>
              <a:t>aumentando</a:t>
            </a:r>
            <a:r>
              <a:rPr lang="en-US"/>
              <a:t> il </a:t>
            </a:r>
            <a:r>
              <a:rPr lang="en-US" err="1"/>
              <a:t>numero</a:t>
            </a:r>
            <a:r>
              <a:rPr lang="en-US"/>
              <a:t> di feedback </a:t>
            </a:r>
            <a:r>
              <a:rPr lang="en-US" err="1"/>
              <a:t>dell'utente</a:t>
            </a:r>
          </a:p>
        </p:txBody>
      </p:sp>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60567" y="2998222"/>
            <a:ext cx="2383765" cy="365125"/>
          </a:xfrm>
        </p:spPr>
        <p:txBody>
          <a:bodyPr vert="horz" lIns="91440" tIns="45720" rIns="91440" bIns="45720" rtlCol="0" anchor="t">
            <a:normAutofit/>
          </a:bodyPr>
          <a:lstStyle/>
          <a:p>
            <a:r>
              <a:rPr lang="en-US" dirty="0" err="1">
                <a:cs typeface="Posterama"/>
              </a:rPr>
              <a:t>intelligente</a:t>
            </a:r>
            <a:r>
              <a:rPr lang="en-US" dirty="0">
                <a:cs typeface="Posterama"/>
              </a:rPr>
              <a:t> </a:t>
            </a:r>
            <a:endParaRPr lang="en-US" dirty="0"/>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60567" y="3312227"/>
            <a:ext cx="2383765" cy="1126085"/>
          </a:xfrm>
        </p:spPr>
        <p:txBody>
          <a:bodyPr vert="horz" lIns="91440" tIns="45720" rIns="91440" bIns="45720" rtlCol="0" anchor="t">
            <a:normAutofit/>
          </a:bodyPr>
          <a:lstStyle/>
          <a:p>
            <a:r>
              <a:rPr lang="en-ZA" err="1"/>
              <a:t>Oltre</a:t>
            </a:r>
            <a:r>
              <a:rPr lang="en-ZA"/>
              <a:t> al </a:t>
            </a:r>
            <a:r>
              <a:rPr lang="en-ZA" err="1"/>
              <a:t>aggiunta</a:t>
            </a:r>
            <a:r>
              <a:rPr lang="en-ZA"/>
              <a:t> di embedding </a:t>
            </a:r>
            <a:r>
              <a:rPr lang="en-ZA" err="1"/>
              <a:t>dinamici</a:t>
            </a:r>
            <a:r>
              <a:rPr lang="en-ZA"/>
              <a:t> per </a:t>
            </a:r>
            <a:r>
              <a:rPr lang="en-ZA" err="1"/>
              <a:t>gli</a:t>
            </a:r>
            <a:r>
              <a:rPr lang="en-ZA"/>
              <a:t> </a:t>
            </a:r>
            <a:r>
              <a:rPr lang="en-ZA" err="1"/>
              <a:t>utenti</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a:p>
        </p:txBody>
      </p:sp>
    </p:spTree>
    <p:extLst>
      <p:ext uri="{BB962C8B-B14F-4D97-AF65-F5344CB8AC3E}">
        <p14:creationId xmlns:p14="http://schemas.microsoft.com/office/powerpoint/2010/main" val="237882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immagine 3" descr="Affari IT Codice Python schermo del computer Concetto di progettazione di  applicazioni mobili | Foto Premium">
            <a:extLst>
              <a:ext uri="{FF2B5EF4-FFF2-40B4-BE49-F238E27FC236}">
                <a16:creationId xmlns:a16="http://schemas.microsoft.com/office/drawing/2014/main" id="{2CAE010D-5F83-F45F-7080-1FC4E16DC862}"/>
              </a:ext>
            </a:extLst>
          </p:cNvPr>
          <p:cNvPicPr>
            <a:picLocks noGrp="1" noChangeAspect="1"/>
          </p:cNvPicPr>
          <p:nvPr>
            <p:ph type="pic" sz="quarter" idx="13"/>
          </p:nvPr>
        </p:nvPicPr>
        <p:blipFill>
          <a:blip r:embed="rId2">
            <a:alphaModFix amt="50000"/>
          </a:blip>
          <a:srcRect t="425" r="-1" b="14967"/>
          <a:stretch/>
        </p:blipFill>
        <p:spPr>
          <a:xfrm flipH="1">
            <a:off x="20" y="10"/>
            <a:ext cx="12188930" cy="6857990"/>
          </a:xfrm>
          <a:prstGeom prst="rect">
            <a:avLst/>
          </a:prstGeo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nSpc>
                <a:spcPct val="90000"/>
              </a:lnSpc>
            </a:pPr>
            <a:r>
              <a:rPr lang="en-US" sz="6600">
                <a:ln w="19050">
                  <a:solidFill>
                    <a:srgbClr val="15C7C7"/>
                  </a:solidFill>
                </a:ln>
                <a:solidFill>
                  <a:schemeClr val="bg1"/>
                </a:solidFill>
              </a:rPr>
              <a:t>codice</a:t>
            </a:r>
          </a:p>
        </p:txBody>
      </p:sp>
      <p:sp>
        <p:nvSpPr>
          <p:cNvPr id="1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394889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testo, schermata, Carattere, software&#10;&#10;Il contenuto generato dall&amp;#39;intelligenza artificiale potrebbe non essere corretto.">
            <a:extLst>
              <a:ext uri="{FF2B5EF4-FFF2-40B4-BE49-F238E27FC236}">
                <a16:creationId xmlns:a16="http://schemas.microsoft.com/office/drawing/2014/main" id="{A912E7E8-AFE4-676E-058A-5A53AE98FE70}"/>
              </a:ext>
            </a:extLst>
          </p:cNvPr>
          <p:cNvPicPr>
            <a:picLocks noChangeAspect="1"/>
          </p:cNvPicPr>
          <p:nvPr/>
        </p:nvPicPr>
        <p:blipFill>
          <a:blip r:embed="rId2"/>
          <a:srcRect l="-625" r="21217" b="-438"/>
          <a:stretch/>
        </p:blipFill>
        <p:spPr>
          <a:xfrm>
            <a:off x="3987304" y="468816"/>
            <a:ext cx="8208614" cy="5938588"/>
          </a:xfrm>
          <a:prstGeom prst="rect">
            <a:avLst/>
          </a:prstGeom>
        </p:spPr>
      </p:pic>
      <p:pic>
        <p:nvPicPr>
          <p:cNvPr id="4" name="Immagine 3" descr="Immagine che contiene blu, sfocatura, Blu elettrico, aqua&#10;&#10;Il contenuto generato dall&amp;#39;intelligenza artificiale potrebbe non essere corretto.">
            <a:extLst>
              <a:ext uri="{FF2B5EF4-FFF2-40B4-BE49-F238E27FC236}">
                <a16:creationId xmlns:a16="http://schemas.microsoft.com/office/drawing/2014/main" id="{26743E56-3FF2-1224-0A01-9F5888C9E376}"/>
              </a:ext>
            </a:extLst>
          </p:cNvPr>
          <p:cNvPicPr>
            <a:picLocks noChangeAspect="1"/>
          </p:cNvPicPr>
          <p:nvPr/>
        </p:nvPicPr>
        <p:blipFill>
          <a:blip r:embed="rId3">
            <a:alphaModFix amt="54000"/>
            <a:extLst>
              <a:ext uri="{BEBA8EAE-BF5A-486C-A8C5-ECC9F3942E4B}">
                <a14:imgProps xmlns:a14="http://schemas.microsoft.com/office/drawing/2010/main">
                  <a14:imgLayer r:embed="rId4">
                    <a14:imgEffect>
                      <a14:saturation sat="215000"/>
                    </a14:imgEffect>
                    <a14:imgEffect>
                      <a14:brightnessContrast bright="-62000" contrast="35000"/>
                    </a14:imgEffect>
                  </a14:imgLayer>
                </a14:imgProps>
              </a:ext>
            </a:extLst>
          </a:blip>
          <a:stretch>
            <a:fillRect/>
          </a:stretch>
        </p:blipFill>
        <p:spPr>
          <a:xfrm>
            <a:off x="296320" y="319205"/>
            <a:ext cx="5800725" cy="6219591"/>
          </a:xfrm>
          <a:prstGeom prst="rect">
            <a:avLst/>
          </a:prstGeom>
        </p:spPr>
      </p:pic>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47602" y="2178605"/>
            <a:ext cx="4761738" cy="374417"/>
          </a:xfrm>
          <a:ln>
            <a:noFill/>
          </a:ln>
        </p:spPr>
        <p:txBody>
          <a:bodyPr vert="horz" lIns="91440" tIns="45720" rIns="91440" bIns="45720" rtlCol="0" anchor="t">
            <a:normAutofit/>
          </a:bodyPr>
          <a:lstStyle/>
          <a:p>
            <a:r>
              <a:rPr lang="en-ZA" dirty="0">
                <a:solidFill>
                  <a:srgbClr val="15C7C1"/>
                </a:solidFill>
                <a:ea typeface="+mj-lt"/>
                <a:cs typeface="+mj-lt"/>
              </a:rPr>
              <a:t>Learning Rate </a:t>
            </a:r>
            <a:endParaRPr lang="it-IT" dirty="0">
              <a:solidFill>
                <a:srgbClr val="15C7C1"/>
              </a:solidFill>
            </a:endParaRPr>
          </a:p>
        </p:txBody>
      </p:sp>
      <p:sp>
        <p:nvSpPr>
          <p:cNvPr id="17" name="Text Placeholder 16">
            <a:extLst>
              <a:ext uri="{FF2B5EF4-FFF2-40B4-BE49-F238E27FC236}">
                <a16:creationId xmlns:a16="http://schemas.microsoft.com/office/drawing/2014/main" id="{6D1B74B2-695A-4FED-8B66-D854AA9FF005}"/>
              </a:ext>
            </a:extLst>
          </p:cNvPr>
          <p:cNvSpPr>
            <a:spLocks noGrp="1"/>
          </p:cNvSpPr>
          <p:nvPr>
            <p:ph type="body" sz="quarter" idx="26"/>
          </p:nvPr>
        </p:nvSpPr>
        <p:spPr>
          <a:xfrm>
            <a:off x="738309" y="3178069"/>
            <a:ext cx="4771030" cy="365125"/>
          </a:xfrm>
        </p:spPr>
        <p:txBody>
          <a:bodyPr vert="horz" lIns="91440" tIns="45720" rIns="91440" bIns="45720" rtlCol="0" anchor="t">
            <a:normAutofit/>
          </a:bodyPr>
          <a:lstStyle/>
          <a:p>
            <a:r>
              <a:rPr lang="en-ZA" dirty="0">
                <a:solidFill>
                  <a:srgbClr val="15C7C1"/>
                </a:solidFill>
                <a:ea typeface="+mj-lt"/>
                <a:cs typeface="+mj-lt"/>
              </a:rPr>
              <a:t>Batch Size </a:t>
            </a:r>
            <a:endParaRPr lang="it-IT">
              <a:solidFill>
                <a:srgbClr val="FFFFFF"/>
              </a:solidFill>
              <a:cs typeface="Posterama Bold"/>
            </a:endParaRPr>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47601" y="1244091"/>
            <a:ext cx="4771030" cy="365125"/>
          </a:xfrm>
          <a:ln>
            <a:noFill/>
          </a:ln>
        </p:spPr>
        <p:txBody>
          <a:bodyPr vert="horz" lIns="91440" tIns="45720" rIns="91440" bIns="45720" rtlCol="0" anchor="t">
            <a:normAutofit/>
          </a:bodyPr>
          <a:lstStyle/>
          <a:p>
            <a:r>
              <a:rPr lang="en-ZA" dirty="0">
                <a:solidFill>
                  <a:srgbClr val="15C7C1"/>
                </a:solidFill>
                <a:ea typeface="+mj-lt"/>
                <a:cs typeface="+mj-lt"/>
              </a:rPr>
              <a:t>Hidden Channels </a:t>
            </a:r>
            <a:endParaRPr lang="it-IT" dirty="0">
              <a:solidFill>
                <a:srgbClr val="15C7C1"/>
              </a:solidFill>
            </a:endParaRPr>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7" y="2563822"/>
            <a:ext cx="4761738" cy="615220"/>
          </a:xfrm>
        </p:spPr>
        <p:txBody>
          <a:bodyPr vert="horz" lIns="91440" tIns="45720" rIns="91440" bIns="45720" rtlCol="0" anchor="t">
            <a:normAutofit/>
          </a:bodyPr>
          <a:lstStyle/>
          <a:p>
            <a:pPr>
              <a:lnSpc>
                <a:spcPct val="113999"/>
              </a:lnSpc>
            </a:pPr>
            <a:r>
              <a:rPr lang="en-US" err="1">
                <a:solidFill>
                  <a:srgbClr val="FFFFFF"/>
                </a:solidFill>
                <a:ea typeface="+mn-lt"/>
                <a:cs typeface="+mn-lt"/>
              </a:rPr>
              <a:t>Controlla</a:t>
            </a:r>
            <a:r>
              <a:rPr lang="en-US">
                <a:solidFill>
                  <a:srgbClr val="FFFFFF"/>
                </a:solidFill>
                <a:ea typeface="+mn-lt"/>
                <a:cs typeface="+mn-lt"/>
              </a:rPr>
              <a:t> </a:t>
            </a:r>
            <a:r>
              <a:rPr lang="en-US" err="1">
                <a:solidFill>
                  <a:srgbClr val="FFFFFF"/>
                </a:solidFill>
                <a:ea typeface="+mn-lt"/>
                <a:cs typeface="+mn-lt"/>
              </a:rPr>
              <a:t>quanto</a:t>
            </a:r>
            <a:r>
              <a:rPr lang="en-US">
                <a:solidFill>
                  <a:srgbClr val="FFFFFF"/>
                </a:solidFill>
                <a:ea typeface="+mn-lt"/>
                <a:cs typeface="+mn-lt"/>
              </a:rPr>
              <a:t> </a:t>
            </a:r>
            <a:r>
              <a:rPr lang="en-US" err="1">
                <a:solidFill>
                  <a:srgbClr val="FFFFFF"/>
                </a:solidFill>
                <a:ea typeface="+mn-lt"/>
                <a:cs typeface="+mn-lt"/>
              </a:rPr>
              <a:t>velocemente</a:t>
            </a:r>
            <a:r>
              <a:rPr lang="en-US">
                <a:solidFill>
                  <a:srgbClr val="FFFFFF"/>
                </a:solidFill>
                <a:ea typeface="+mn-lt"/>
                <a:cs typeface="+mn-lt"/>
              </a:rPr>
              <a:t> il </a:t>
            </a:r>
            <a:r>
              <a:rPr lang="en-US" err="1">
                <a:solidFill>
                  <a:srgbClr val="FFFFFF"/>
                </a:solidFill>
                <a:ea typeface="+mn-lt"/>
                <a:cs typeface="+mn-lt"/>
              </a:rPr>
              <a:t>modello</a:t>
            </a:r>
            <a:r>
              <a:rPr lang="en-US">
                <a:solidFill>
                  <a:srgbClr val="FFFFFF"/>
                </a:solidFill>
                <a:ea typeface="+mn-lt"/>
                <a:cs typeface="+mn-lt"/>
              </a:rPr>
              <a:t> </a:t>
            </a:r>
            <a:r>
              <a:rPr lang="en-US" err="1">
                <a:solidFill>
                  <a:srgbClr val="FFFFFF"/>
                </a:solidFill>
                <a:ea typeface="+mn-lt"/>
                <a:cs typeface="+mn-lt"/>
              </a:rPr>
              <a:t>aggiorna</a:t>
            </a:r>
            <a:r>
              <a:rPr lang="en-US">
                <a:solidFill>
                  <a:srgbClr val="FFFFFF"/>
                </a:solidFill>
                <a:ea typeface="+mn-lt"/>
                <a:cs typeface="+mn-lt"/>
              </a:rPr>
              <a:t> </a:t>
            </a:r>
            <a:r>
              <a:rPr lang="en-US" err="1">
                <a:solidFill>
                  <a:srgbClr val="FFFFFF"/>
                </a:solidFill>
                <a:ea typeface="+mn-lt"/>
                <a:cs typeface="+mn-lt"/>
              </a:rPr>
              <a:t>i</a:t>
            </a:r>
            <a:r>
              <a:rPr lang="en-US">
                <a:solidFill>
                  <a:srgbClr val="FFFFFF"/>
                </a:solidFill>
                <a:ea typeface="+mn-lt"/>
                <a:cs typeface="+mn-lt"/>
              </a:rPr>
              <a:t> </a:t>
            </a:r>
            <a:r>
              <a:rPr lang="en-US" err="1">
                <a:solidFill>
                  <a:srgbClr val="FFFFFF"/>
                </a:solidFill>
                <a:ea typeface="+mn-lt"/>
                <a:cs typeface="+mn-lt"/>
              </a:rPr>
              <a:t>pesi</a:t>
            </a:r>
            <a:r>
              <a:rPr lang="en-US">
                <a:solidFill>
                  <a:srgbClr val="FFFFFF"/>
                </a:solidFill>
                <a:ea typeface="+mn-lt"/>
                <a:cs typeface="+mn-lt"/>
              </a:rPr>
              <a:t> </a:t>
            </a:r>
            <a:r>
              <a:rPr lang="en-US" err="1">
                <a:solidFill>
                  <a:srgbClr val="FFFFFF"/>
                </a:solidFill>
                <a:ea typeface="+mn-lt"/>
                <a:cs typeface="+mn-lt"/>
              </a:rPr>
              <a:t>durante</a:t>
            </a:r>
            <a:r>
              <a:rPr lang="en-US">
                <a:solidFill>
                  <a:srgbClr val="FFFFFF"/>
                </a:solidFill>
                <a:ea typeface="+mn-lt"/>
                <a:cs typeface="+mn-lt"/>
              </a:rPr>
              <a:t> </a:t>
            </a:r>
            <a:r>
              <a:rPr lang="en-US" err="1">
                <a:solidFill>
                  <a:srgbClr val="FFFFFF"/>
                </a:solidFill>
                <a:ea typeface="+mn-lt"/>
                <a:cs typeface="+mn-lt"/>
              </a:rPr>
              <a:t>laddestramento</a:t>
            </a:r>
            <a:r>
              <a:rPr lang="en-US">
                <a:solidFill>
                  <a:srgbClr val="FFFFFF"/>
                </a:solidFill>
                <a:ea typeface="+mn-lt"/>
                <a:cs typeface="+mn-lt"/>
              </a:rPr>
              <a:t>. </a:t>
            </a:r>
            <a:endParaRPr lang="it-IT">
              <a:solidFill>
                <a:srgbClr val="FFFFFF"/>
              </a:solidFill>
            </a:endParaRPr>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a:xfrm>
            <a:off x="738309" y="3544700"/>
            <a:ext cx="4771030" cy="546815"/>
          </a:xfrm>
        </p:spPr>
        <p:txBody>
          <a:bodyPr vert="horz" lIns="91440" tIns="45720" rIns="91440" bIns="45720" rtlCol="0" anchor="t">
            <a:normAutofit lnSpcReduction="10000"/>
          </a:bodyPr>
          <a:lstStyle/>
          <a:p>
            <a:pPr>
              <a:lnSpc>
                <a:spcPct val="113999"/>
              </a:lnSpc>
            </a:pPr>
            <a:r>
              <a:rPr lang="en-US">
                <a:solidFill>
                  <a:srgbClr val="FFFFFF"/>
                </a:solidFill>
                <a:ea typeface="+mn-lt"/>
                <a:cs typeface="+mn-lt"/>
              </a:rPr>
              <a:t>Indica </a:t>
            </a:r>
            <a:r>
              <a:rPr lang="en-US" err="1">
                <a:solidFill>
                  <a:srgbClr val="FFFFFF"/>
                </a:solidFill>
                <a:ea typeface="+mn-lt"/>
                <a:cs typeface="+mn-lt"/>
              </a:rPr>
              <a:t>quanti</a:t>
            </a:r>
            <a:r>
              <a:rPr lang="en-US">
                <a:solidFill>
                  <a:srgbClr val="FFFFFF"/>
                </a:solidFill>
                <a:ea typeface="+mn-lt"/>
                <a:cs typeface="+mn-lt"/>
              </a:rPr>
              <a:t> </a:t>
            </a:r>
            <a:r>
              <a:rPr lang="en-US" err="1">
                <a:solidFill>
                  <a:srgbClr val="FFFFFF"/>
                </a:solidFill>
                <a:ea typeface="+mn-lt"/>
                <a:cs typeface="+mn-lt"/>
              </a:rPr>
              <a:t>campioni</a:t>
            </a:r>
            <a:r>
              <a:rPr lang="en-US">
                <a:solidFill>
                  <a:srgbClr val="FFFFFF"/>
                </a:solidFill>
                <a:ea typeface="+mn-lt"/>
                <a:cs typeface="+mn-lt"/>
              </a:rPr>
              <a:t> </a:t>
            </a:r>
            <a:r>
              <a:rPr lang="en-US" err="1">
                <a:solidFill>
                  <a:srgbClr val="FFFFFF"/>
                </a:solidFill>
                <a:ea typeface="+mn-lt"/>
                <a:cs typeface="+mn-lt"/>
              </a:rPr>
              <a:t>vengono</a:t>
            </a:r>
            <a:r>
              <a:rPr lang="en-US">
                <a:solidFill>
                  <a:srgbClr val="FFFFFF"/>
                </a:solidFill>
                <a:ea typeface="+mn-lt"/>
                <a:cs typeface="+mn-lt"/>
              </a:rPr>
              <a:t> </a:t>
            </a:r>
            <a:r>
              <a:rPr lang="en-US" err="1">
                <a:solidFill>
                  <a:srgbClr val="FFFFFF"/>
                </a:solidFill>
                <a:ea typeface="+mn-lt"/>
                <a:cs typeface="+mn-lt"/>
              </a:rPr>
              <a:t>elaborati</a:t>
            </a:r>
            <a:r>
              <a:rPr lang="en-US">
                <a:solidFill>
                  <a:srgbClr val="FFFFFF"/>
                </a:solidFill>
                <a:ea typeface="+mn-lt"/>
                <a:cs typeface="+mn-lt"/>
              </a:rPr>
              <a:t> </a:t>
            </a:r>
            <a:r>
              <a:rPr lang="en-US" err="1">
                <a:solidFill>
                  <a:srgbClr val="FFFFFF"/>
                </a:solidFill>
                <a:ea typeface="+mn-lt"/>
                <a:cs typeface="+mn-lt"/>
              </a:rPr>
              <a:t>simultaneamente</a:t>
            </a:r>
            <a:r>
              <a:rPr lang="en-US">
                <a:solidFill>
                  <a:srgbClr val="FFFFFF"/>
                </a:solidFill>
                <a:ea typeface="+mn-lt"/>
                <a:cs typeface="+mn-lt"/>
              </a:rPr>
              <a:t> prima di </a:t>
            </a:r>
            <a:r>
              <a:rPr lang="en-US" err="1">
                <a:solidFill>
                  <a:srgbClr val="FFFFFF"/>
                </a:solidFill>
                <a:ea typeface="+mn-lt"/>
                <a:cs typeface="+mn-lt"/>
              </a:rPr>
              <a:t>aggiornare</a:t>
            </a:r>
            <a:r>
              <a:rPr lang="en-US">
                <a:solidFill>
                  <a:srgbClr val="FFFFFF"/>
                </a:solidFill>
                <a:ea typeface="+mn-lt"/>
                <a:cs typeface="+mn-lt"/>
              </a:rPr>
              <a:t> </a:t>
            </a:r>
            <a:r>
              <a:rPr lang="en-US" err="1">
                <a:solidFill>
                  <a:srgbClr val="FFFFFF"/>
                </a:solidFill>
                <a:ea typeface="+mn-lt"/>
                <a:cs typeface="+mn-lt"/>
              </a:rPr>
              <a:t>i</a:t>
            </a:r>
            <a:r>
              <a:rPr lang="en-US">
                <a:solidFill>
                  <a:srgbClr val="FFFFFF"/>
                </a:solidFill>
                <a:ea typeface="+mn-lt"/>
                <a:cs typeface="+mn-lt"/>
              </a:rPr>
              <a:t> </a:t>
            </a:r>
            <a:r>
              <a:rPr lang="en-US" err="1">
                <a:solidFill>
                  <a:srgbClr val="FFFFFF"/>
                </a:solidFill>
                <a:ea typeface="+mn-lt"/>
                <a:cs typeface="+mn-lt"/>
              </a:rPr>
              <a:t>pesi</a:t>
            </a:r>
            <a:r>
              <a:rPr lang="en-US">
                <a:solidFill>
                  <a:srgbClr val="FFFFFF"/>
                </a:solidFill>
                <a:ea typeface="+mn-lt"/>
                <a:cs typeface="+mn-lt"/>
              </a:rPr>
              <a:t>. </a:t>
            </a:r>
            <a:endParaRPr lang="it-IT">
              <a:solidFill>
                <a:srgbClr val="FFFFFF"/>
              </a:solidFill>
            </a:endParaRP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49337" y="1610722"/>
            <a:ext cx="4761738" cy="559464"/>
          </a:xfrm>
          <a:ln>
            <a:noFill/>
          </a:ln>
        </p:spPr>
        <p:txBody>
          <a:bodyPr vert="horz" lIns="91440" tIns="45720" rIns="91440" bIns="45720" rtlCol="0" anchor="t">
            <a:normAutofit lnSpcReduction="10000"/>
          </a:bodyPr>
          <a:lstStyle/>
          <a:p>
            <a:pPr>
              <a:lnSpc>
                <a:spcPct val="113999"/>
              </a:lnSpc>
            </a:pPr>
            <a:r>
              <a:rPr lang="en-US">
                <a:solidFill>
                  <a:srgbClr val="FFFFFF"/>
                </a:solidFill>
                <a:ea typeface="+mn-lt"/>
                <a:cs typeface="+mn-lt"/>
              </a:rPr>
              <a:t>Indica il </a:t>
            </a:r>
            <a:r>
              <a:rPr lang="en-US" err="1">
                <a:solidFill>
                  <a:srgbClr val="FFFFFF"/>
                </a:solidFill>
                <a:ea typeface="+mn-lt"/>
                <a:cs typeface="+mn-lt"/>
              </a:rPr>
              <a:t>numero</a:t>
            </a:r>
            <a:r>
              <a:rPr lang="en-US">
                <a:solidFill>
                  <a:srgbClr val="FFFFFF"/>
                </a:solidFill>
                <a:ea typeface="+mn-lt"/>
                <a:cs typeface="+mn-lt"/>
              </a:rPr>
              <a:t> di </a:t>
            </a:r>
            <a:r>
              <a:rPr lang="en-US" err="1">
                <a:solidFill>
                  <a:srgbClr val="FFFFFF"/>
                </a:solidFill>
                <a:ea typeface="+mn-lt"/>
                <a:cs typeface="+mn-lt"/>
              </a:rPr>
              <a:t>neuroni</a:t>
            </a:r>
            <a:r>
              <a:rPr lang="en-US">
                <a:solidFill>
                  <a:srgbClr val="FFFFFF"/>
                </a:solidFill>
                <a:ea typeface="+mn-lt"/>
                <a:cs typeface="+mn-lt"/>
              </a:rPr>
              <a:t> </a:t>
            </a:r>
            <a:r>
              <a:rPr lang="en-US" err="1">
                <a:solidFill>
                  <a:srgbClr val="FFFFFF"/>
                </a:solidFill>
                <a:ea typeface="+mn-lt"/>
                <a:cs typeface="+mn-lt"/>
              </a:rPr>
              <a:t>nei</a:t>
            </a:r>
            <a:r>
              <a:rPr lang="en-US">
                <a:solidFill>
                  <a:srgbClr val="FFFFFF"/>
                </a:solidFill>
                <a:ea typeface="+mn-lt"/>
                <a:cs typeface="+mn-lt"/>
              </a:rPr>
              <a:t> layer </a:t>
            </a:r>
            <a:r>
              <a:rPr lang="en-US" err="1">
                <a:solidFill>
                  <a:srgbClr val="FFFFFF"/>
                </a:solidFill>
                <a:ea typeface="+mn-lt"/>
                <a:cs typeface="+mn-lt"/>
              </a:rPr>
              <a:t>nascosti</a:t>
            </a:r>
            <a:r>
              <a:rPr lang="en-US">
                <a:solidFill>
                  <a:srgbClr val="FFFFFF"/>
                </a:solidFill>
                <a:ea typeface="+mn-lt"/>
                <a:cs typeface="+mn-lt"/>
              </a:rPr>
              <a:t> </a:t>
            </a:r>
            <a:r>
              <a:rPr lang="en-US" err="1">
                <a:solidFill>
                  <a:srgbClr val="FFFFFF"/>
                </a:solidFill>
                <a:ea typeface="+mn-lt"/>
                <a:cs typeface="+mn-lt"/>
              </a:rPr>
              <a:t>della</a:t>
            </a:r>
            <a:r>
              <a:rPr lang="en-US">
                <a:solidFill>
                  <a:srgbClr val="FFFFFF"/>
                </a:solidFill>
                <a:ea typeface="+mn-lt"/>
                <a:cs typeface="+mn-lt"/>
              </a:rPr>
              <a:t> rete </a:t>
            </a:r>
            <a:r>
              <a:rPr lang="en-US" err="1">
                <a:solidFill>
                  <a:srgbClr val="FFFFFF"/>
                </a:solidFill>
                <a:ea typeface="+mn-lt"/>
                <a:cs typeface="+mn-lt"/>
              </a:rPr>
              <a:t>neurale</a:t>
            </a:r>
            <a:endParaRPr lang="it-IT" err="1">
              <a:solidFill>
                <a:srgbClr val="FFFFFF"/>
              </a:solidFill>
              <a:ea typeface="+mn-lt"/>
              <a:cs typeface="+mn-lt"/>
            </a:endParaRPr>
          </a:p>
        </p:txBody>
      </p:sp>
      <p:sp>
        <p:nvSpPr>
          <p:cNvPr id="16" name="Text Placeholder 16">
            <a:extLst>
              <a:ext uri="{FF2B5EF4-FFF2-40B4-BE49-F238E27FC236}">
                <a16:creationId xmlns:a16="http://schemas.microsoft.com/office/drawing/2014/main" id="{5CF55513-6C73-7307-6B77-1DFA8A4C7EB9}"/>
              </a:ext>
            </a:extLst>
          </p:cNvPr>
          <p:cNvSpPr txBox="1">
            <a:spLocks/>
          </p:cNvSpPr>
          <p:nvPr/>
        </p:nvSpPr>
        <p:spPr>
          <a:xfrm>
            <a:off x="751318" y="4148224"/>
            <a:ext cx="4771030" cy="36512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rgbClr val="15C7C1"/>
                </a:solidFill>
                <a:ea typeface="+mj-lt"/>
                <a:cs typeface="+mj-lt"/>
              </a:rPr>
              <a:t>Num Neighbors </a:t>
            </a:r>
            <a:endParaRPr lang="it-IT">
              <a:solidFill>
                <a:srgbClr val="FFFFFF"/>
              </a:solidFill>
              <a:ea typeface="+mj-lt"/>
              <a:cs typeface="+mj-lt"/>
            </a:endParaRPr>
          </a:p>
        </p:txBody>
      </p:sp>
      <p:sp>
        <p:nvSpPr>
          <p:cNvPr id="20" name="Text Placeholder 31">
            <a:extLst>
              <a:ext uri="{FF2B5EF4-FFF2-40B4-BE49-F238E27FC236}">
                <a16:creationId xmlns:a16="http://schemas.microsoft.com/office/drawing/2014/main" id="{834DCE68-05FD-685E-949E-364CCA34ECE4}"/>
              </a:ext>
            </a:extLst>
          </p:cNvPr>
          <p:cNvSpPr txBox="1">
            <a:spLocks/>
          </p:cNvSpPr>
          <p:nvPr/>
        </p:nvSpPr>
        <p:spPr>
          <a:xfrm>
            <a:off x="732734" y="4524149"/>
            <a:ext cx="4771030" cy="546815"/>
          </a:xfrm>
          <a:prstGeom prst="rect">
            <a:avLst/>
          </a:prstGeom>
        </p:spPr>
        <p:txBody>
          <a:bodyPr vert="horz" lIns="91440" tIns="45720" rIns="91440" bIns="45720" rtlCol="0" anchor="t">
            <a:normAutofit fontScale="925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it-IT">
                <a:solidFill>
                  <a:srgbClr val="FFFFFF"/>
                </a:solidFill>
              </a:rPr>
              <a:t>Indica quanti vicini vengono considerati nel grafo per ogni nodo. Un valore più alto include più contesto. </a:t>
            </a:r>
            <a:endParaRPr lang="en-US">
              <a:solidFill>
                <a:srgbClr val="FFFFFF"/>
              </a:solidFill>
            </a:endParaRPr>
          </a:p>
        </p:txBody>
      </p:sp>
      <p:sp>
        <p:nvSpPr>
          <p:cNvPr id="25" name="Text Placeholder 31">
            <a:extLst>
              <a:ext uri="{FF2B5EF4-FFF2-40B4-BE49-F238E27FC236}">
                <a16:creationId xmlns:a16="http://schemas.microsoft.com/office/drawing/2014/main" id="{9B568E81-3F02-9713-2088-8D8E85F5EE99}"/>
              </a:ext>
            </a:extLst>
          </p:cNvPr>
          <p:cNvSpPr txBox="1">
            <a:spLocks/>
          </p:cNvSpPr>
          <p:nvPr/>
        </p:nvSpPr>
        <p:spPr>
          <a:xfrm>
            <a:off x="732733" y="5546343"/>
            <a:ext cx="4771030" cy="54681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it-IT">
                <a:solidFill>
                  <a:srgbClr val="FFFFFF"/>
                </a:solidFill>
                <a:ea typeface="+mn-lt"/>
                <a:cs typeface="+mn-lt"/>
              </a:rPr>
              <a:t>Indica il numero di esempi negativi generati per ogni esempio positivo durante </a:t>
            </a:r>
            <a:r>
              <a:rPr lang="it-IT" err="1">
                <a:solidFill>
                  <a:srgbClr val="FFFFFF"/>
                </a:solidFill>
                <a:ea typeface="+mn-lt"/>
                <a:cs typeface="+mn-lt"/>
              </a:rPr>
              <a:t>laddestramento</a:t>
            </a:r>
            <a:r>
              <a:rPr lang="it-IT">
                <a:solidFill>
                  <a:srgbClr val="FFFFFF"/>
                </a:solidFill>
                <a:ea typeface="+mn-lt"/>
                <a:cs typeface="+mn-lt"/>
              </a:rPr>
              <a:t>. </a:t>
            </a:r>
          </a:p>
        </p:txBody>
      </p:sp>
      <p:sp>
        <p:nvSpPr>
          <p:cNvPr id="27" name="Text Placeholder 14">
            <a:extLst>
              <a:ext uri="{FF2B5EF4-FFF2-40B4-BE49-F238E27FC236}">
                <a16:creationId xmlns:a16="http://schemas.microsoft.com/office/drawing/2014/main" id="{885DB38F-E29B-3E31-3E90-E22C29680BBF}"/>
              </a:ext>
            </a:extLst>
          </p:cNvPr>
          <p:cNvSpPr txBox="1">
            <a:spLocks/>
          </p:cNvSpPr>
          <p:nvPr/>
        </p:nvSpPr>
        <p:spPr>
          <a:xfrm>
            <a:off x="742026" y="5174566"/>
            <a:ext cx="4761738" cy="37441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rgbClr val="15C7C1"/>
                </a:solidFill>
                <a:ea typeface="+mj-lt"/>
                <a:cs typeface="+mj-lt"/>
              </a:rPr>
              <a:t>Negative Sampling Ratio </a:t>
            </a:r>
            <a:endParaRPr lang="it-IT">
              <a:solidFill>
                <a:srgbClr val="FFFFFF"/>
              </a:solidFill>
              <a:ea typeface="+mj-lt"/>
              <a:cs typeface="+mj-lt"/>
            </a:endParaRPr>
          </a:p>
        </p:txBody>
      </p:sp>
      <p:sp>
        <p:nvSpPr>
          <p:cNvPr id="9" name="CasellaDiTesto 8">
            <a:extLst>
              <a:ext uri="{FF2B5EF4-FFF2-40B4-BE49-F238E27FC236}">
                <a16:creationId xmlns:a16="http://schemas.microsoft.com/office/drawing/2014/main" id="{8C0EA79A-1902-AE6C-8730-A5D212A4F8C3}"/>
              </a:ext>
            </a:extLst>
          </p:cNvPr>
          <p:cNvSpPr txBox="1"/>
          <p:nvPr/>
        </p:nvSpPr>
        <p:spPr>
          <a:xfrm>
            <a:off x="747132" y="654205"/>
            <a:ext cx="42857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cap="all" dirty="0" err="1">
                <a:solidFill>
                  <a:srgbClr val="15C7C1"/>
                </a:solidFill>
                <a:latin typeface="posterama bold"/>
                <a:cs typeface="posterama bold"/>
              </a:rPr>
              <a:t>iperparametri</a:t>
            </a:r>
            <a:endParaRPr lang="it-IT" sz="2800" dirty="0">
              <a:solidFill>
                <a:srgbClr val="15C7C1"/>
              </a:solidFill>
              <a:latin typeface="posterama bold"/>
              <a:cs typeface="posterama bold"/>
            </a:endParaRPr>
          </a:p>
        </p:txBody>
      </p:sp>
    </p:spTree>
    <p:extLst>
      <p:ext uri="{BB962C8B-B14F-4D97-AF65-F5344CB8AC3E}">
        <p14:creationId xmlns:p14="http://schemas.microsoft.com/office/powerpoint/2010/main" val="3678690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B722D-A44A-5F30-DBB9-32C6C156693D}"/>
            </a:ext>
          </a:extLst>
        </p:cNvPr>
        <p:cNvGrpSpPr/>
        <p:nvPr/>
      </p:nvGrpSpPr>
      <p:grpSpPr>
        <a:xfrm>
          <a:off x="0" y="0"/>
          <a:ext cx="0" cy="0"/>
          <a:chOff x="0" y="0"/>
          <a:chExt cx="0" cy="0"/>
        </a:xfrm>
      </p:grpSpPr>
      <p:pic>
        <p:nvPicPr>
          <p:cNvPr id="7" name="Immagine 6" descr="Immagine che contiene testo, schermata, Carattere, software&#10;&#10;Il contenuto generato dall&amp;#39;intelligenza artificiale potrebbe non essere corretto.">
            <a:extLst>
              <a:ext uri="{FF2B5EF4-FFF2-40B4-BE49-F238E27FC236}">
                <a16:creationId xmlns:a16="http://schemas.microsoft.com/office/drawing/2014/main" id="{45FAACD3-5314-1595-BB1E-F8BC5187E765}"/>
              </a:ext>
            </a:extLst>
          </p:cNvPr>
          <p:cNvPicPr>
            <a:picLocks noChangeAspect="1"/>
          </p:cNvPicPr>
          <p:nvPr/>
        </p:nvPicPr>
        <p:blipFill>
          <a:blip r:embed="rId2"/>
          <a:srcRect l="-625" r="21217" b="-438"/>
          <a:stretch/>
        </p:blipFill>
        <p:spPr>
          <a:xfrm>
            <a:off x="3987304" y="468816"/>
            <a:ext cx="8208614" cy="5938588"/>
          </a:xfrm>
          <a:prstGeom prst="rect">
            <a:avLst/>
          </a:prstGeom>
        </p:spPr>
      </p:pic>
      <p:pic>
        <p:nvPicPr>
          <p:cNvPr id="4" name="Immagine 3" descr="Immagine che contiene blu, sfocatura, Blu elettrico, aqua&#10;&#10;Il contenuto generato dall&amp;#39;intelligenza artificiale potrebbe non essere corretto.">
            <a:extLst>
              <a:ext uri="{FF2B5EF4-FFF2-40B4-BE49-F238E27FC236}">
                <a16:creationId xmlns:a16="http://schemas.microsoft.com/office/drawing/2014/main" id="{26B9C2AC-CFA0-3201-DA01-15B58FB42F8E}"/>
              </a:ext>
            </a:extLst>
          </p:cNvPr>
          <p:cNvPicPr>
            <a:picLocks noChangeAspect="1"/>
          </p:cNvPicPr>
          <p:nvPr/>
        </p:nvPicPr>
        <p:blipFill>
          <a:blip r:embed="rId3">
            <a:alphaModFix amt="54000"/>
            <a:extLst>
              <a:ext uri="{BEBA8EAE-BF5A-486C-A8C5-ECC9F3942E4B}">
                <a14:imgProps xmlns:a14="http://schemas.microsoft.com/office/drawing/2010/main">
                  <a14:imgLayer r:embed="rId4">
                    <a14:imgEffect>
                      <a14:saturation sat="215000"/>
                    </a14:imgEffect>
                    <a14:imgEffect>
                      <a14:brightnessContrast bright="-62000" contrast="35000"/>
                    </a14:imgEffect>
                  </a14:imgLayer>
                </a14:imgProps>
              </a:ext>
            </a:extLst>
          </a:blip>
          <a:stretch>
            <a:fillRect/>
          </a:stretch>
        </p:blipFill>
        <p:spPr>
          <a:xfrm>
            <a:off x="296320" y="319205"/>
            <a:ext cx="5800725" cy="6219591"/>
          </a:xfrm>
          <a:prstGeom prst="rect">
            <a:avLst/>
          </a:prstGeom>
        </p:spPr>
      </p:pic>
      <p:sp>
        <p:nvSpPr>
          <p:cNvPr id="6" name="Slide Number Placeholder 5">
            <a:extLst>
              <a:ext uri="{FF2B5EF4-FFF2-40B4-BE49-F238E27FC236}">
                <a16:creationId xmlns:a16="http://schemas.microsoft.com/office/drawing/2014/main" id="{02B731C6-2EA8-AC1F-2F03-6B848F0457B9}"/>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a:p>
        </p:txBody>
      </p:sp>
      <p:sp>
        <p:nvSpPr>
          <p:cNvPr id="9" name="CasellaDiTesto 8">
            <a:extLst>
              <a:ext uri="{FF2B5EF4-FFF2-40B4-BE49-F238E27FC236}">
                <a16:creationId xmlns:a16="http://schemas.microsoft.com/office/drawing/2014/main" id="{4EEF2176-206E-ACB3-6ACE-7B8506FC0AB0}"/>
              </a:ext>
            </a:extLst>
          </p:cNvPr>
          <p:cNvSpPr txBox="1"/>
          <p:nvPr/>
        </p:nvSpPr>
        <p:spPr>
          <a:xfrm>
            <a:off x="747132" y="654205"/>
            <a:ext cx="428578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cap="all" err="1">
                <a:solidFill>
                  <a:srgbClr val="15C7C1"/>
                </a:solidFill>
                <a:ea typeface="+mn-lt"/>
                <a:cs typeface="+mn-lt"/>
              </a:rPr>
              <a:t>algoritmo</a:t>
            </a:r>
            <a:r>
              <a:rPr lang="en-US" sz="3200" cap="all" dirty="0">
                <a:solidFill>
                  <a:srgbClr val="15C7C1"/>
                </a:solidFill>
                <a:ea typeface="+mn-lt"/>
                <a:cs typeface="+mn-lt"/>
              </a:rPr>
              <a:t> </a:t>
            </a:r>
            <a:r>
              <a:rPr lang="en-US" sz="2800" cap="all" dirty="0">
                <a:solidFill>
                  <a:srgbClr val="15C7C1"/>
                </a:solidFill>
                <a:ea typeface="+mn-lt"/>
                <a:cs typeface="+mn-lt"/>
              </a:rPr>
              <a:t>di </a:t>
            </a:r>
            <a:r>
              <a:rPr lang="en-US" sz="2800" cap="all" err="1">
                <a:solidFill>
                  <a:srgbClr val="15C7C1"/>
                </a:solidFill>
                <a:ea typeface="+mn-lt"/>
                <a:cs typeface="+mn-lt"/>
              </a:rPr>
              <a:t>raccomandazione</a:t>
            </a:r>
            <a:endParaRPr lang="it-IT" err="1">
              <a:solidFill>
                <a:srgbClr val="15C7C1"/>
              </a:solidFill>
            </a:endParaRPr>
          </a:p>
        </p:txBody>
      </p:sp>
      <p:sp>
        <p:nvSpPr>
          <p:cNvPr id="45" name="Text Placeholder 14" hidden="1">
            <a:extLst>
              <a:ext uri="{FF2B5EF4-FFF2-40B4-BE49-F238E27FC236}">
                <a16:creationId xmlns:a16="http://schemas.microsoft.com/office/drawing/2014/main" id="{EADD97FC-0C85-B5CE-4DB2-B5D82390E508}"/>
              </a:ext>
            </a:extLst>
          </p:cNvPr>
          <p:cNvSpPr txBox="1">
            <a:spLocks/>
          </p:cNvSpPr>
          <p:nvPr/>
        </p:nvSpPr>
        <p:spPr>
          <a:xfrm>
            <a:off x="742026" y="3833446"/>
            <a:ext cx="4761738" cy="37441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solidFill>
                  <a:srgbClr val="FFFFFF"/>
                </a:solidFill>
                <a:ea typeface="+mj-lt"/>
                <a:cs typeface="+mj-lt"/>
              </a:rPr>
              <a:t>Come </a:t>
            </a:r>
            <a:r>
              <a:rPr lang="en-ZA" err="1">
                <a:solidFill>
                  <a:srgbClr val="FFFFFF"/>
                </a:solidFill>
                <a:ea typeface="+mj-lt"/>
                <a:cs typeface="+mj-lt"/>
              </a:rPr>
              <a:t>viene</a:t>
            </a:r>
            <a:r>
              <a:rPr lang="en-ZA">
                <a:solidFill>
                  <a:srgbClr val="FFFFFF"/>
                </a:solidFill>
                <a:ea typeface="+mj-lt"/>
                <a:cs typeface="+mj-lt"/>
              </a:rPr>
              <a:t> </a:t>
            </a:r>
            <a:r>
              <a:rPr lang="en-ZA" err="1">
                <a:solidFill>
                  <a:srgbClr val="FFFFFF"/>
                </a:solidFill>
                <a:ea typeface="+mj-lt"/>
                <a:cs typeface="+mj-lt"/>
              </a:rPr>
              <a:t>utilizzata</a:t>
            </a:r>
            <a:endParaRPr lang="en-ZA" err="1">
              <a:solidFill>
                <a:srgbClr val="FFFFFF"/>
              </a:solidFill>
              <a:cs typeface="Posterama Bold"/>
            </a:endParaRPr>
          </a:p>
        </p:txBody>
      </p:sp>
      <p:sp>
        <p:nvSpPr>
          <p:cNvPr id="49" name="Text Placeholder 31">
            <a:extLst>
              <a:ext uri="{FF2B5EF4-FFF2-40B4-BE49-F238E27FC236}">
                <a16:creationId xmlns:a16="http://schemas.microsoft.com/office/drawing/2014/main" id="{07BF647D-218E-9CC2-08AA-53B8BA4E3769}"/>
              </a:ext>
            </a:extLst>
          </p:cNvPr>
          <p:cNvSpPr txBox="1">
            <a:spLocks/>
          </p:cNvSpPr>
          <p:nvPr/>
        </p:nvSpPr>
        <p:spPr>
          <a:xfrm>
            <a:off x="742893" y="2498343"/>
            <a:ext cx="5350150" cy="1075135"/>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it-IT">
                <a:solidFill>
                  <a:srgbClr val="FFFFFF"/>
                </a:solidFill>
                <a:ea typeface="+mn-lt"/>
                <a:cs typeface="+mn-lt"/>
              </a:rPr>
              <a:t>La funzione </a:t>
            </a:r>
            <a:r>
              <a:rPr lang="it-IT" err="1">
                <a:solidFill>
                  <a:srgbClr val="FFFFFF"/>
                </a:solidFill>
                <a:latin typeface="Consolas"/>
                <a:ea typeface="+mn-lt"/>
                <a:cs typeface="+mn-lt"/>
              </a:rPr>
              <a:t>recommend_movies</a:t>
            </a:r>
            <a:r>
              <a:rPr lang="it-IT">
                <a:solidFill>
                  <a:srgbClr val="FFFFFF"/>
                </a:solidFill>
                <a:latin typeface="Consolas"/>
                <a:ea typeface="+mn-lt"/>
                <a:cs typeface="+mn-lt"/>
              </a:rPr>
              <a:t>()</a:t>
            </a:r>
            <a:r>
              <a:rPr lang="it-IT">
                <a:solidFill>
                  <a:srgbClr val="FFFFFF"/>
                </a:solidFill>
                <a:ea typeface="+mn-lt"/>
                <a:cs typeface="+mn-lt"/>
              </a:rPr>
              <a:t> implementa un sistema di filtraggio collaborativo basato su similarità coseno per suggerire film agli utenti dopo l'addestramento del modello.</a:t>
            </a:r>
          </a:p>
        </p:txBody>
      </p:sp>
      <p:sp>
        <p:nvSpPr>
          <p:cNvPr id="51" name="Text Placeholder 14">
            <a:extLst>
              <a:ext uri="{FF2B5EF4-FFF2-40B4-BE49-F238E27FC236}">
                <a16:creationId xmlns:a16="http://schemas.microsoft.com/office/drawing/2014/main" id="{0F375E2F-FFB4-7926-E735-CBE8777F3999}"/>
              </a:ext>
            </a:extLst>
          </p:cNvPr>
          <p:cNvSpPr txBox="1">
            <a:spLocks/>
          </p:cNvSpPr>
          <p:nvPr/>
        </p:nvSpPr>
        <p:spPr>
          <a:xfrm>
            <a:off x="742026" y="2035126"/>
            <a:ext cx="4761738" cy="37441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err="1">
                <a:solidFill>
                  <a:srgbClr val="15C7C1"/>
                </a:solidFill>
                <a:ea typeface="+mj-lt"/>
                <a:cs typeface="+mj-lt"/>
              </a:rPr>
              <a:t>recommend_movies</a:t>
            </a:r>
            <a:r>
              <a:rPr lang="en-ZA" dirty="0">
                <a:solidFill>
                  <a:srgbClr val="15C7C1"/>
                </a:solidFill>
                <a:ea typeface="+mj-lt"/>
                <a:cs typeface="+mj-lt"/>
              </a:rPr>
              <a:t>()</a:t>
            </a:r>
            <a:endParaRPr lang="it-IT" dirty="0">
              <a:solidFill>
                <a:srgbClr val="15C7C1"/>
              </a:solidFill>
              <a:cs typeface="Posterama Bold"/>
            </a:endParaRPr>
          </a:p>
        </p:txBody>
      </p:sp>
      <p:sp>
        <p:nvSpPr>
          <p:cNvPr id="53" name="Text Placeholder 14">
            <a:extLst>
              <a:ext uri="{FF2B5EF4-FFF2-40B4-BE49-F238E27FC236}">
                <a16:creationId xmlns:a16="http://schemas.microsoft.com/office/drawing/2014/main" id="{266BF7C3-D17F-1480-D9DF-065EC0D59AB0}"/>
              </a:ext>
            </a:extLst>
          </p:cNvPr>
          <p:cNvSpPr txBox="1">
            <a:spLocks/>
          </p:cNvSpPr>
          <p:nvPr/>
        </p:nvSpPr>
        <p:spPr>
          <a:xfrm>
            <a:off x="894426" y="3985846"/>
            <a:ext cx="4761738" cy="37441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solidFill>
                  <a:srgbClr val="15C7C1"/>
                </a:solidFill>
                <a:ea typeface="+mj-lt"/>
                <a:cs typeface="+mj-lt"/>
              </a:rPr>
              <a:t>Come </a:t>
            </a:r>
            <a:r>
              <a:rPr lang="en-ZA" err="1">
                <a:solidFill>
                  <a:srgbClr val="15C7C1"/>
                </a:solidFill>
                <a:ea typeface="+mj-lt"/>
                <a:cs typeface="+mj-lt"/>
              </a:rPr>
              <a:t>viene</a:t>
            </a:r>
            <a:r>
              <a:rPr lang="en-ZA" dirty="0">
                <a:solidFill>
                  <a:srgbClr val="15C7C1"/>
                </a:solidFill>
                <a:ea typeface="+mj-lt"/>
                <a:cs typeface="+mj-lt"/>
              </a:rPr>
              <a:t> </a:t>
            </a:r>
            <a:r>
              <a:rPr lang="en-ZA" err="1">
                <a:solidFill>
                  <a:srgbClr val="15C7C1"/>
                </a:solidFill>
                <a:ea typeface="+mj-lt"/>
                <a:cs typeface="+mj-lt"/>
              </a:rPr>
              <a:t>utilizzata</a:t>
            </a:r>
            <a:endParaRPr lang="en-ZA">
              <a:solidFill>
                <a:srgbClr val="15C7C1"/>
              </a:solidFill>
              <a:cs typeface="Posterama Bold"/>
            </a:endParaRPr>
          </a:p>
        </p:txBody>
      </p:sp>
      <p:sp>
        <p:nvSpPr>
          <p:cNvPr id="55" name="Text Placeholder 31">
            <a:extLst>
              <a:ext uri="{FF2B5EF4-FFF2-40B4-BE49-F238E27FC236}">
                <a16:creationId xmlns:a16="http://schemas.microsoft.com/office/drawing/2014/main" id="{7A937167-EAF0-BC38-5290-737AF6C4BACA}"/>
              </a:ext>
            </a:extLst>
          </p:cNvPr>
          <p:cNvSpPr txBox="1">
            <a:spLocks/>
          </p:cNvSpPr>
          <p:nvPr/>
        </p:nvSpPr>
        <p:spPr>
          <a:xfrm>
            <a:off x="742893" y="4357622"/>
            <a:ext cx="5350150" cy="1075135"/>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it-IT">
                <a:solidFill>
                  <a:srgbClr val="FFFFFF"/>
                </a:solidFill>
                <a:ea typeface="+mn-lt"/>
                <a:cs typeface="+mn-lt"/>
              </a:rPr>
              <a:t>I suggerimenti ottenuti vengono utilizzati per simulare il feedback degli utenti e aggiornare il dataset in modo da migliorare ulteriormente il sistema di raccomandazione.</a:t>
            </a:r>
          </a:p>
        </p:txBody>
      </p:sp>
    </p:spTree>
    <p:extLst>
      <p:ext uri="{BB962C8B-B14F-4D97-AF65-F5344CB8AC3E}">
        <p14:creationId xmlns:p14="http://schemas.microsoft.com/office/powerpoint/2010/main" val="2244496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F71232-AE97-8F3C-E300-A0DA91979557}"/>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immagine 4" descr="Immagine che contiene schermata, Blu elettrico, violetto, Blu intenso&#10;&#10;Il contenuto generato dall&amp;#39;intelligenza artificiale potrebbe non essere corretto.">
            <a:extLst>
              <a:ext uri="{FF2B5EF4-FFF2-40B4-BE49-F238E27FC236}">
                <a16:creationId xmlns:a16="http://schemas.microsoft.com/office/drawing/2014/main" id="{BB4552EF-B5C4-C61D-1F82-E2BBA0138168}"/>
              </a:ext>
            </a:extLst>
          </p:cNvPr>
          <p:cNvPicPr>
            <a:picLocks noGrp="1" noChangeAspect="1"/>
          </p:cNvPicPr>
          <p:nvPr>
            <p:ph type="pic" sz="quarter" idx="13"/>
          </p:nvPr>
        </p:nvPicPr>
        <p:blipFill>
          <a:blip r:embed="rId2">
            <a:alphaModFix amt="50000"/>
          </a:blip>
          <a:srcRect t="21868" r="-1" b="21867"/>
          <a:stretch/>
        </p:blipFill>
        <p:spPr>
          <a:xfrm flipH="1">
            <a:off x="20" y="10"/>
            <a:ext cx="12188930" cy="6857990"/>
          </a:xfrm>
          <a:prstGeom prst="rect">
            <a:avLst/>
          </a:prstGeom>
        </p:spPr>
      </p:pic>
      <p:sp>
        <p:nvSpPr>
          <p:cNvPr id="7" name="Title 6">
            <a:extLst>
              <a:ext uri="{FF2B5EF4-FFF2-40B4-BE49-F238E27FC236}">
                <a16:creationId xmlns:a16="http://schemas.microsoft.com/office/drawing/2014/main" id="{3C679450-7A3D-6313-AD2F-57EE1D9072D8}"/>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nSpc>
                <a:spcPct val="90000"/>
              </a:lnSpc>
            </a:pPr>
            <a:r>
              <a:rPr lang="en-US" sz="6600">
                <a:ln w="19050">
                  <a:solidFill>
                    <a:srgbClr val="15C7C7"/>
                  </a:solidFill>
                </a:ln>
                <a:solidFill>
                  <a:schemeClr val="bg1"/>
                </a:solidFill>
              </a:rPr>
              <a:t>Risultati</a:t>
            </a:r>
            <a:endParaRPr lang="en-US" sz="6600">
              <a:solidFill>
                <a:schemeClr val="bg1"/>
              </a:solidFill>
            </a:endParaRPr>
          </a:p>
        </p:txBody>
      </p:sp>
      <p:sp>
        <p:nvSpPr>
          <p:cNvPr id="1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07530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729016" y="1643321"/>
            <a:ext cx="9558731" cy="466344"/>
          </a:xfrm>
        </p:spPr>
        <p:txBody>
          <a:bodyPr/>
          <a:lstStyle/>
          <a:p>
            <a:r>
              <a:rPr lang="en-US">
                <a:ea typeface="+mj-lt"/>
                <a:cs typeface="+mj-lt"/>
              </a:rPr>
              <a:t>Metodo per la </a:t>
            </a:r>
            <a:r>
              <a:rPr lang="en-US" err="1">
                <a:ea typeface="+mj-lt"/>
                <a:cs typeface="+mj-lt"/>
              </a:rPr>
              <a:t>scelta</a:t>
            </a:r>
            <a:r>
              <a:rPr lang="en-US">
                <a:ea typeface="+mj-lt"/>
                <a:cs typeface="+mj-lt"/>
              </a:rPr>
              <a:t> </a:t>
            </a:r>
            <a:r>
              <a:rPr lang="en-US" err="1">
                <a:ea typeface="+mj-lt"/>
                <a:cs typeface="+mj-lt"/>
              </a:rPr>
              <a:t>delle</a:t>
            </a:r>
            <a:r>
              <a:rPr lang="en-US">
                <a:ea typeface="+mj-lt"/>
                <a:cs typeface="+mj-lt"/>
              </a:rPr>
              <a:t> </a:t>
            </a:r>
            <a:r>
              <a:rPr lang="en-US" err="1">
                <a:ea typeface="+mj-lt"/>
                <a:cs typeface="+mj-lt"/>
              </a:rPr>
              <a:t>configurazioni</a:t>
            </a:r>
            <a:r>
              <a:rPr lang="en-US">
                <a:ea typeface="+mj-lt"/>
                <a:cs typeface="+mj-lt"/>
              </a:rPr>
              <a:t> </a:t>
            </a:r>
            <a:endParaRPr lang="it-IT"/>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a:xfrm>
            <a:off x="1201068" y="2806964"/>
            <a:ext cx="2693128" cy="991689"/>
          </a:xfrm>
        </p:spPr>
        <p:txBody>
          <a:bodyPr>
            <a:normAutofit fontScale="92500"/>
          </a:bodyPr>
          <a:lstStyle/>
          <a:p>
            <a:r>
              <a:rPr lang="en-US" dirty="0">
                <a:ea typeface="+mj-lt"/>
                <a:cs typeface="+mj-lt"/>
              </a:rPr>
              <a:t>AUC 40%</a:t>
            </a:r>
            <a:endParaRPr lang="it-IT" dirty="0"/>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16075" y="4076963"/>
            <a:ext cx="3035881" cy="1485635"/>
          </a:xfrm>
        </p:spPr>
        <p:txBody>
          <a:bodyPr/>
          <a:lstStyle/>
          <a:p>
            <a:r>
              <a:rPr lang="en-US">
                <a:ea typeface="+mn-lt"/>
                <a:cs typeface="+mn-lt"/>
              </a:rPr>
              <a:t>Indica la </a:t>
            </a:r>
            <a:r>
              <a:rPr lang="en-US" err="1">
                <a:ea typeface="+mn-lt"/>
                <a:cs typeface="+mn-lt"/>
              </a:rPr>
              <a:t>capacità</a:t>
            </a:r>
            <a:r>
              <a:rPr lang="en-US">
                <a:ea typeface="+mn-lt"/>
                <a:cs typeface="+mn-lt"/>
              </a:rPr>
              <a:t> del </a:t>
            </a:r>
            <a:r>
              <a:rPr lang="en-US" err="1">
                <a:ea typeface="+mn-lt"/>
                <a:cs typeface="+mn-lt"/>
              </a:rPr>
              <a:t>modello</a:t>
            </a:r>
            <a:r>
              <a:rPr lang="en-US">
                <a:ea typeface="+mn-lt"/>
                <a:cs typeface="+mn-lt"/>
              </a:rPr>
              <a:t> di </a:t>
            </a:r>
            <a:r>
              <a:rPr lang="en-US" err="1">
                <a:ea typeface="+mn-lt"/>
                <a:cs typeface="+mn-lt"/>
              </a:rPr>
              <a:t>distinguere</a:t>
            </a:r>
            <a:r>
              <a:rPr lang="en-US">
                <a:ea typeface="+mn-lt"/>
                <a:cs typeface="+mn-lt"/>
              </a:rPr>
              <a:t> </a:t>
            </a:r>
            <a:r>
              <a:rPr lang="en-US" err="1">
                <a:ea typeface="+mn-lt"/>
                <a:cs typeface="+mn-lt"/>
              </a:rPr>
              <a:t>tra</a:t>
            </a:r>
            <a:r>
              <a:rPr lang="en-US">
                <a:ea typeface="+mn-lt"/>
                <a:cs typeface="+mn-lt"/>
              </a:rPr>
              <a:t> </a:t>
            </a:r>
            <a:r>
              <a:rPr lang="en-US" err="1">
                <a:ea typeface="+mn-lt"/>
                <a:cs typeface="+mn-lt"/>
              </a:rPr>
              <a:t>classi</a:t>
            </a:r>
            <a:r>
              <a:rPr lang="en-US">
                <a:ea typeface="+mn-lt"/>
                <a:cs typeface="+mn-lt"/>
              </a:rPr>
              <a:t> positive e negative.</a:t>
            </a:r>
            <a:endParaRPr lang="it-IT"/>
          </a:p>
        </p:txBody>
      </p:sp>
      <p:sp>
        <p:nvSpPr>
          <p:cNvPr id="8" name="Text Placeholder 7">
            <a:extLst>
              <a:ext uri="{FF2B5EF4-FFF2-40B4-BE49-F238E27FC236}">
                <a16:creationId xmlns:a16="http://schemas.microsoft.com/office/drawing/2014/main" id="{1D0370D4-F190-42D8-9B6E-CD2F019E9759}"/>
              </a:ext>
            </a:extLst>
          </p:cNvPr>
          <p:cNvSpPr>
            <a:spLocks noGrp="1"/>
          </p:cNvSpPr>
          <p:nvPr>
            <p:ph type="body" sz="quarter" idx="24"/>
          </p:nvPr>
        </p:nvSpPr>
        <p:spPr>
          <a:xfrm>
            <a:off x="5073324" y="2806964"/>
            <a:ext cx="2693128" cy="991689"/>
          </a:xfrm>
        </p:spPr>
        <p:txBody>
          <a:bodyPr>
            <a:normAutofit fontScale="85000" lnSpcReduction="10000"/>
          </a:bodyPr>
          <a:lstStyle/>
          <a:p>
            <a:r>
              <a:rPr lang="en-US">
                <a:ea typeface="+mj-lt"/>
                <a:cs typeface="+mj-lt"/>
              </a:rPr>
              <a:t>F1-score 40%</a:t>
            </a:r>
            <a:endParaRPr lang="it-IT"/>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1485635"/>
          </a:xfrm>
        </p:spPr>
        <p:txBody>
          <a:bodyPr>
            <a:normAutofit/>
          </a:bodyPr>
          <a:lstStyle/>
          <a:p>
            <a:r>
              <a:rPr lang="en-US">
                <a:ea typeface="+mn-lt"/>
                <a:cs typeface="+mn-lt"/>
              </a:rPr>
              <a:t>Misura il </a:t>
            </a:r>
            <a:r>
              <a:rPr lang="en-US" err="1">
                <a:ea typeface="+mn-lt"/>
                <a:cs typeface="+mn-lt"/>
              </a:rPr>
              <a:t>bilanciamento</a:t>
            </a:r>
            <a:r>
              <a:rPr lang="en-US">
                <a:ea typeface="+mn-lt"/>
                <a:cs typeface="+mn-lt"/>
              </a:rPr>
              <a:t> </a:t>
            </a:r>
            <a:r>
              <a:rPr lang="en-US" err="1">
                <a:ea typeface="+mn-lt"/>
                <a:cs typeface="+mn-lt"/>
              </a:rPr>
              <a:t>tra</a:t>
            </a:r>
            <a:r>
              <a:rPr lang="en-US">
                <a:ea typeface="+mn-lt"/>
                <a:cs typeface="+mn-lt"/>
              </a:rPr>
              <a:t> Precision e Recall, </a:t>
            </a:r>
            <a:r>
              <a:rPr lang="en-US" err="1">
                <a:ea typeface="+mn-lt"/>
                <a:cs typeface="+mn-lt"/>
              </a:rPr>
              <a:t>cruciale</a:t>
            </a:r>
            <a:r>
              <a:rPr lang="en-US">
                <a:ea typeface="+mn-lt"/>
                <a:cs typeface="+mn-lt"/>
              </a:rPr>
              <a:t> per </a:t>
            </a:r>
            <a:r>
              <a:rPr lang="en-US" err="1">
                <a:ea typeface="+mn-lt"/>
                <a:cs typeface="+mn-lt"/>
              </a:rPr>
              <a:t>modelli</a:t>
            </a:r>
            <a:r>
              <a:rPr lang="en-US">
                <a:ea typeface="+mn-lt"/>
                <a:cs typeface="+mn-lt"/>
              </a:rPr>
              <a:t> con </a:t>
            </a:r>
            <a:r>
              <a:rPr lang="en-US" err="1">
                <a:ea typeface="+mn-lt"/>
                <a:cs typeface="+mn-lt"/>
              </a:rPr>
              <a:t>dati</a:t>
            </a:r>
            <a:r>
              <a:rPr lang="en-US">
                <a:ea typeface="+mn-lt"/>
                <a:cs typeface="+mn-lt"/>
              </a:rPr>
              <a:t> </a:t>
            </a:r>
            <a:r>
              <a:rPr lang="en-US" err="1">
                <a:ea typeface="+mn-lt"/>
                <a:cs typeface="+mn-lt"/>
              </a:rPr>
              <a:t>sbilanciati</a:t>
            </a:r>
            <a:r>
              <a:rPr lang="en-US">
                <a:ea typeface="+mn-lt"/>
                <a:cs typeface="+mn-lt"/>
              </a:rPr>
              <a:t>.</a:t>
            </a:r>
            <a:endParaRPr lang="it-IT"/>
          </a:p>
        </p:txBody>
      </p:sp>
      <p:sp>
        <p:nvSpPr>
          <p:cNvPr id="9" name="Text Placeholder 8">
            <a:extLst>
              <a:ext uri="{FF2B5EF4-FFF2-40B4-BE49-F238E27FC236}">
                <a16:creationId xmlns:a16="http://schemas.microsoft.com/office/drawing/2014/main" id="{54617D84-E4AF-4684-828C-7122D1E9D012}"/>
              </a:ext>
            </a:extLst>
          </p:cNvPr>
          <p:cNvSpPr>
            <a:spLocks noGrp="1"/>
          </p:cNvSpPr>
          <p:nvPr>
            <p:ph type="body" sz="quarter" idx="25"/>
          </p:nvPr>
        </p:nvSpPr>
        <p:spPr>
          <a:xfrm>
            <a:off x="8940173" y="2806964"/>
            <a:ext cx="2693128" cy="991689"/>
          </a:xfrm>
        </p:spPr>
        <p:txBody>
          <a:bodyPr>
            <a:normAutofit fontScale="92500" lnSpcReduction="20000"/>
          </a:bodyPr>
          <a:lstStyle/>
          <a:p>
            <a:r>
              <a:rPr lang="en-US">
                <a:ea typeface="+mj-lt"/>
                <a:cs typeface="+mj-lt"/>
              </a:rPr>
              <a:t>Loss 20%</a:t>
            </a:r>
            <a:endParaRPr lang="it-IT"/>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1485635"/>
          </a:xfrm>
        </p:spPr>
        <p:txBody>
          <a:bodyPr>
            <a:normAutofit/>
          </a:bodyPr>
          <a:lstStyle/>
          <a:p>
            <a:r>
              <a:rPr lang="en-ZA" err="1">
                <a:ea typeface="+mn-lt"/>
                <a:cs typeface="+mn-lt"/>
              </a:rPr>
              <a:t>Considerata</a:t>
            </a:r>
            <a:r>
              <a:rPr lang="en-ZA">
                <a:ea typeface="+mn-lt"/>
                <a:cs typeface="+mn-lt"/>
              </a:rPr>
              <a:t> </a:t>
            </a:r>
            <a:r>
              <a:rPr lang="en-ZA" err="1">
                <a:ea typeface="+mn-lt"/>
                <a:cs typeface="+mn-lt"/>
              </a:rPr>
              <a:t>meno</a:t>
            </a:r>
            <a:r>
              <a:rPr lang="en-ZA">
                <a:ea typeface="+mn-lt"/>
                <a:cs typeface="+mn-lt"/>
              </a:rPr>
              <a:t> </a:t>
            </a:r>
            <a:r>
              <a:rPr lang="en-ZA" err="1">
                <a:ea typeface="+mn-lt"/>
                <a:cs typeface="+mn-lt"/>
              </a:rPr>
              <a:t>rilevante</a:t>
            </a:r>
            <a:r>
              <a:rPr lang="en-ZA">
                <a:ea typeface="+mn-lt"/>
                <a:cs typeface="+mn-lt"/>
              </a:rPr>
              <a:t> rispetto a AUC e F1-score, ma </a:t>
            </a:r>
            <a:r>
              <a:rPr lang="en-ZA" err="1">
                <a:ea typeface="+mn-lt"/>
                <a:cs typeface="+mn-lt"/>
              </a:rPr>
              <a:t>comunque</a:t>
            </a:r>
            <a:r>
              <a:rPr lang="en-ZA">
                <a:ea typeface="+mn-lt"/>
                <a:cs typeface="+mn-lt"/>
              </a:rPr>
              <a:t> </a:t>
            </a:r>
            <a:r>
              <a:rPr lang="en-ZA" err="1">
                <a:ea typeface="+mn-lt"/>
                <a:cs typeface="+mn-lt"/>
              </a:rPr>
              <a:t>indicativa</a:t>
            </a:r>
            <a:r>
              <a:rPr lang="en-ZA">
                <a:ea typeface="+mn-lt"/>
                <a:cs typeface="+mn-lt"/>
              </a:rPr>
              <a:t> </a:t>
            </a:r>
            <a:r>
              <a:rPr lang="en-ZA" err="1">
                <a:ea typeface="+mn-lt"/>
                <a:cs typeface="+mn-lt"/>
              </a:rPr>
              <a:t>della</a:t>
            </a:r>
            <a:r>
              <a:rPr lang="en-ZA">
                <a:ea typeface="+mn-lt"/>
                <a:cs typeface="+mn-lt"/>
              </a:rPr>
              <a:t> </a:t>
            </a:r>
            <a:r>
              <a:rPr lang="en-ZA" err="1">
                <a:ea typeface="+mn-lt"/>
                <a:cs typeface="+mn-lt"/>
              </a:rPr>
              <a:t>qualità</a:t>
            </a:r>
            <a:r>
              <a:rPr lang="en-ZA">
                <a:ea typeface="+mn-lt"/>
                <a:cs typeface="+mn-lt"/>
              </a:rPr>
              <a:t> </a:t>
            </a:r>
            <a:r>
              <a:rPr lang="en-ZA" err="1">
                <a:ea typeface="+mn-lt"/>
                <a:cs typeface="+mn-lt"/>
              </a:rPr>
              <a:t>dell'addestramento</a:t>
            </a:r>
            <a:r>
              <a:rPr lang="en-ZA">
                <a:ea typeface="+mn-lt"/>
                <a:cs typeface="+mn-lt"/>
              </a:rPr>
              <a:t>. </a:t>
            </a:r>
            <a:endParaRPr lang="it-IT">
              <a:ea typeface="+mn-lt"/>
              <a:cs typeface="+mn-lt"/>
            </a:endParaRP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a:p>
        </p:txBody>
      </p:sp>
    </p:spTree>
    <p:extLst>
      <p:ext uri="{BB962C8B-B14F-4D97-AF65-F5344CB8AC3E}">
        <p14:creationId xmlns:p14="http://schemas.microsoft.com/office/powerpoint/2010/main" val="3094425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1032845" y="572080"/>
            <a:ext cx="4864608" cy="365760"/>
          </a:xfrm>
        </p:spPr>
        <p:txBody>
          <a:bodyPr/>
          <a:lstStyle/>
          <a:p>
            <a:r>
              <a:rPr lang="en-US" dirty="0" err="1">
                <a:ln w="19050">
                  <a:solidFill>
                    <a:prstClr val="white"/>
                  </a:solidFill>
                </a:ln>
                <a:cs typeface="Posterama Bold"/>
              </a:rPr>
              <a:t>adam</a:t>
            </a:r>
            <a:endParaRPr lang="en-US" dirty="0">
              <a:ln w="19050">
                <a:solidFill>
                  <a:prstClr val="white"/>
                </a:solidFill>
              </a:ln>
              <a:cs typeface="Posterama Bold"/>
            </a:endParaRPr>
          </a:p>
        </p:txBody>
      </p:sp>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45324" y="6121494"/>
            <a:ext cx="2743200" cy="365125"/>
          </a:xfrm>
        </p:spPr>
        <p:txBody>
          <a:bodyPr/>
          <a:lstStyle/>
          <a:p>
            <a:fld id="{A402E4C0-AD5E-4E8C-9F21-7CCE474BDCEB}" type="slidenum">
              <a:rPr lang="en-US" smtClean="0"/>
              <a:pPr/>
              <a:t>9</a:t>
            </a:fld>
            <a:endParaRPr lang="en-US" dirty="0"/>
          </a:p>
        </p:txBody>
      </p:sp>
      <p:graphicFrame>
        <p:nvGraphicFramePr>
          <p:cNvPr id="8" name="Tabella 7">
            <a:extLst>
              <a:ext uri="{FF2B5EF4-FFF2-40B4-BE49-F238E27FC236}">
                <a16:creationId xmlns:a16="http://schemas.microsoft.com/office/drawing/2014/main" id="{6E830D91-3CDE-8C07-70A4-E2911653392B}"/>
              </a:ext>
            </a:extLst>
          </p:cNvPr>
          <p:cNvGraphicFramePr>
            <a:graphicFrameLocks noGrp="1"/>
          </p:cNvGraphicFramePr>
          <p:nvPr>
            <p:extLst>
              <p:ext uri="{D42A27DB-BD31-4B8C-83A1-F6EECF244321}">
                <p14:modId xmlns:p14="http://schemas.microsoft.com/office/powerpoint/2010/main" val="2264049439"/>
              </p:ext>
            </p:extLst>
          </p:nvPr>
        </p:nvGraphicFramePr>
        <p:xfrm>
          <a:off x="1032845" y="1161163"/>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12631">
                  <a:extLst>
                    <a:ext uri="{9D8B030D-6E8A-4147-A177-3AD203B41FA5}">
                      <a16:colId xmlns:a16="http://schemas.microsoft.com/office/drawing/2014/main" val="1073256242"/>
                    </a:ext>
                  </a:extLst>
                </a:gridCol>
                <a:gridCol w="1012631">
                  <a:extLst>
                    <a:ext uri="{9D8B030D-6E8A-4147-A177-3AD203B41FA5}">
                      <a16:colId xmlns:a16="http://schemas.microsoft.com/office/drawing/2014/main" val="3431247908"/>
                    </a:ext>
                  </a:extLst>
                </a:gridCol>
                <a:gridCol w="1012631">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12631">
                  <a:extLst>
                    <a:ext uri="{9D8B030D-6E8A-4147-A177-3AD203B41FA5}">
                      <a16:colId xmlns:a16="http://schemas.microsoft.com/office/drawing/2014/main" val="1774862690"/>
                    </a:ext>
                  </a:extLst>
                </a:gridCol>
                <a:gridCol w="1012631">
                  <a:extLst>
                    <a:ext uri="{9D8B030D-6E8A-4147-A177-3AD203B41FA5}">
                      <a16:colId xmlns:a16="http://schemas.microsoft.com/office/drawing/2014/main" val="2299588428"/>
                    </a:ext>
                  </a:extLst>
                </a:gridCol>
                <a:gridCol w="1012631">
                  <a:extLst>
                    <a:ext uri="{9D8B030D-6E8A-4147-A177-3AD203B41FA5}">
                      <a16:colId xmlns:a16="http://schemas.microsoft.com/office/drawing/2014/main" val="773388500"/>
                    </a:ext>
                  </a:extLst>
                </a:gridCol>
              </a:tblGrid>
              <a:tr h="647965">
                <a:tc>
                  <a:txBody>
                    <a:bodyPr/>
                    <a:lstStyle/>
                    <a:p>
                      <a:pPr algn="ctr"/>
                      <a:r>
                        <a:rPr lang="it-IT" sz="1200" dirty="0">
                          <a:solidFill>
                            <a:schemeClr val="bg1"/>
                          </a:solidFill>
                          <a:latin typeface="Verdana" panose="020B0604030504040204" pitchFamily="34" charset="0"/>
                          <a:ea typeface="Verdana" panose="020B0604030504040204" pitchFamily="34" charset="0"/>
                        </a:rPr>
                        <a:t>Hidden Channels</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Learning Rate</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Batch Size</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Num Neighbors</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Neg Sampling Ratio</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AUC</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F1-score</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Precision</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Recall</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Loss</a:t>
                      </a:r>
                    </a:p>
                  </a:txBody>
                  <a:tcPr marL="47156" marR="47156" marT="23578" marB="23578" anchor="ctr"/>
                </a:tc>
                <a:extLst>
                  <a:ext uri="{0D108BD9-81ED-4DB2-BD59-A6C34878D82A}">
                    <a16:rowId xmlns:a16="http://schemas.microsoft.com/office/drawing/2014/main" val="3518305522"/>
                  </a:ext>
                </a:extLst>
              </a:tr>
              <a:tr h="449071">
                <a:tc>
                  <a:txBody>
                    <a:bodyPr/>
                    <a:lstStyle/>
                    <a:p>
                      <a:pPr algn="ctr"/>
                      <a:r>
                        <a:rPr lang="it-IT" sz="1200" kern="1200" dirty="0">
                          <a:solidFill>
                            <a:schemeClr val="bg1"/>
                          </a:solidFill>
                          <a:latin typeface="Verdana" panose="020B0604030504040204" pitchFamily="34" charset="0"/>
                          <a:ea typeface="Verdana" panose="020B0604030504040204" pitchFamily="34" charset="0"/>
                          <a:cs typeface="+mn-cs"/>
                        </a:rPr>
                        <a:t>64</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[20, 10]</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0.931089</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0.796777</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0.809246</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0.784687</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0.0635</a:t>
                      </a:r>
                    </a:p>
                  </a:txBody>
                  <a:tcPr marL="47156" marR="47156" marT="23578" marB="23578" anchor="ctr"/>
                </a:tc>
                <a:extLst>
                  <a:ext uri="{0D108BD9-81ED-4DB2-BD59-A6C34878D82A}">
                    <a16:rowId xmlns:a16="http://schemas.microsoft.com/office/drawing/2014/main" val="986126386"/>
                  </a:ext>
                </a:extLst>
              </a:tr>
              <a:tr h="449071">
                <a:tc>
                  <a:txBody>
                    <a:bodyPr/>
                    <a:lstStyle/>
                    <a:p>
                      <a:pPr algn="ctr"/>
                      <a:r>
                        <a:rPr lang="it-IT" sz="1200" dirty="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64</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0.931229</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0.796395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0.799700</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0.793117</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0.0829</a:t>
                      </a:r>
                    </a:p>
                  </a:txBody>
                  <a:tcPr marL="47156" marR="47156" marT="23578" marB="23578"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0.001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2</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0.935655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0.788131</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0.829407</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0.750769</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0.0942</a:t>
                      </a:r>
                    </a:p>
                  </a:txBody>
                  <a:tcPr marL="47156" marR="47156" marT="23578" marB="23578"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32</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0.005</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0.931749</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0.803575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0.791590</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0.815928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0.1177</a:t>
                      </a:r>
                    </a:p>
                  </a:txBody>
                  <a:tcPr marL="47156" marR="47156" marT="23578" marB="23578"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64</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0.005</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2</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0.930632</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0.777145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0.847406</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0.717644</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0.0857</a:t>
                      </a:r>
                    </a:p>
                  </a:txBody>
                  <a:tcPr marL="47156" marR="47156" marT="23578" marB="23578" anchor="ctr"/>
                </a:tc>
                <a:extLst>
                  <a:ext uri="{0D108BD9-81ED-4DB2-BD59-A6C34878D82A}">
                    <a16:rowId xmlns:a16="http://schemas.microsoft.com/office/drawing/2014/main" val="640735679"/>
                  </a:ext>
                </a:extLst>
              </a:tr>
            </a:tbl>
          </a:graphicData>
        </a:graphic>
      </p:graphicFrame>
      <p:sp>
        <p:nvSpPr>
          <p:cNvPr id="11" name="CasellaDiTesto 10">
            <a:extLst>
              <a:ext uri="{FF2B5EF4-FFF2-40B4-BE49-F238E27FC236}">
                <a16:creationId xmlns:a16="http://schemas.microsoft.com/office/drawing/2014/main" id="{AD202C7D-119E-7063-009A-EFBF7435BF6A}"/>
              </a:ext>
            </a:extLst>
          </p:cNvPr>
          <p:cNvSpPr txBox="1"/>
          <p:nvPr/>
        </p:nvSpPr>
        <p:spPr>
          <a:xfrm>
            <a:off x="1032845" y="4182502"/>
            <a:ext cx="10042592" cy="2308324"/>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Le soluzioni più performanti tendono a utilizzare un numero maggiore di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compreso tra 64 e 128, e un Learning Rate ridotto (0,001-0,005). </a:t>
            </a:r>
          </a:p>
          <a:p>
            <a:r>
              <a:rPr lang="it-IT" sz="1200" dirty="0">
                <a:solidFill>
                  <a:schemeClr val="bg1"/>
                </a:solidFill>
                <a:latin typeface="Verdana" panose="020B0604030504040204" pitchFamily="34" charset="0"/>
                <a:ea typeface="Verdana" panose="020B0604030504040204" pitchFamily="34" charset="0"/>
                <a:cs typeface="+mn-lt"/>
              </a:rPr>
              <a:t>Questa configurazione offre un ottimo equilibrio tra la capacità del modello di acquisire strutture complesse e la stabilità del processo di training.</a:t>
            </a:r>
          </a:p>
          <a:p>
            <a:r>
              <a:rPr lang="it-IT" sz="1200" dirty="0">
                <a:solidFill>
                  <a:schemeClr val="bg1"/>
                </a:solidFill>
                <a:latin typeface="Verdana" panose="020B0604030504040204" pitchFamily="34" charset="0"/>
                <a:ea typeface="Verdana" panose="020B0604030504040204" pitchFamily="34" charset="0"/>
                <a:cs typeface="+mn-lt"/>
              </a:rPr>
              <a:t>Un ulteriore elemento che influisce favorevolmente sulle prestazioni è l'uso di un Batch Size di 128 insieme a un numero maggiore di </a:t>
            </a:r>
            <a:r>
              <a:rPr lang="it-IT" sz="1200" dirty="0" err="1">
                <a:solidFill>
                  <a:schemeClr val="bg1"/>
                </a:solidFill>
                <a:latin typeface="Verdana" panose="020B0604030504040204" pitchFamily="34" charset="0"/>
                <a:ea typeface="Verdana" panose="020B0604030504040204" pitchFamily="34" charset="0"/>
                <a:cs typeface="+mn-lt"/>
              </a:rPr>
              <a:t>Num</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Neighbors</a:t>
            </a:r>
            <a:r>
              <a:rPr lang="it-IT" sz="1200" dirty="0">
                <a:solidFill>
                  <a:schemeClr val="bg1"/>
                </a:solidFill>
                <a:latin typeface="Verdana" panose="020B0604030504040204" pitchFamily="34" charset="0"/>
                <a:ea typeface="Verdana" panose="020B0604030504040204" pitchFamily="34" charset="0"/>
                <a:cs typeface="+mn-lt"/>
              </a:rPr>
              <a:t> coinvolti ([30, 15]). Questa configurazione consente al modello di sfruttare al massimo le informazioni del grafo, aumentando l'accuratezza senza intaccare l'efficienza computazionale.</a:t>
            </a:r>
          </a:p>
          <a:p>
            <a:r>
              <a:rPr lang="it-IT" sz="1200" dirty="0">
                <a:solidFill>
                  <a:schemeClr val="bg1"/>
                </a:solidFill>
                <a:latin typeface="Verdana" panose="020B0604030504040204" pitchFamily="34" charset="0"/>
                <a:ea typeface="Verdana" panose="020B0604030504040204" pitchFamily="34" charset="0"/>
                <a:cs typeface="+mn-lt"/>
              </a:rPr>
              <a:t>Dal punto di vista dei risultati, il modello è stabile, con un'AUC sempre superiore a 0,93, che indica una valida capacità di differenziare i collegamenti presenti da quelli assenti. Inoltre, l’F1-score è compreso tra 0,78 e 0,80, mostrando un buon equilibrio tra </a:t>
            </a:r>
            <a:r>
              <a:rPr lang="it-IT" sz="1200" dirty="0" err="1">
                <a:solidFill>
                  <a:schemeClr val="bg1"/>
                </a:solidFill>
                <a:latin typeface="Verdana" panose="020B0604030504040204" pitchFamily="34" charset="0"/>
                <a:ea typeface="Verdana" panose="020B0604030504040204" pitchFamily="34" charset="0"/>
                <a:cs typeface="+mn-lt"/>
              </a:rPr>
              <a:t>precision</a:t>
            </a:r>
            <a:r>
              <a:rPr lang="it-IT" sz="1200" dirty="0">
                <a:solidFill>
                  <a:schemeClr val="bg1"/>
                </a:solidFill>
                <a:latin typeface="Verdana" panose="020B0604030504040204" pitchFamily="34" charset="0"/>
                <a:ea typeface="Verdana" panose="020B0604030504040204" pitchFamily="34" charset="0"/>
                <a:cs typeface="+mn-lt"/>
              </a:rPr>
              <a:t> e recall.</a:t>
            </a:r>
          </a:p>
        </p:txBody>
      </p:sp>
      <p:graphicFrame>
        <p:nvGraphicFramePr>
          <p:cNvPr id="3" name="Tabella 2">
            <a:extLst>
              <a:ext uri="{FF2B5EF4-FFF2-40B4-BE49-F238E27FC236}">
                <a16:creationId xmlns:a16="http://schemas.microsoft.com/office/drawing/2014/main" id="{AB25A576-463D-40D8-A261-C31EE95CE0DE}"/>
              </a:ext>
            </a:extLst>
          </p:cNvPr>
          <p:cNvGraphicFramePr>
            <a:graphicFrameLocks noGrp="1"/>
          </p:cNvGraphicFramePr>
          <p:nvPr>
            <p:extLst>
              <p:ext uri="{D42A27DB-BD31-4B8C-83A1-F6EECF244321}">
                <p14:modId xmlns:p14="http://schemas.microsoft.com/office/powerpoint/2010/main" val="2304046"/>
              </p:ext>
            </p:extLst>
          </p:nvPr>
        </p:nvGraphicFramePr>
        <p:xfrm>
          <a:off x="1032845" y="115826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b="1" dirty="0">
                          <a:solidFill>
                            <a:schemeClr val="bg1"/>
                          </a:solidFill>
                          <a:latin typeface="Verdana" panose="020B0604030504040204" pitchFamily="34" charset="0"/>
                          <a:ea typeface="Verdana" panose="020B0604030504040204" pitchFamily="34" charset="0"/>
                        </a:rPr>
                        <a:t>Hidden Channels</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Learning Rate</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Batch Size</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Num Neighbors</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Neg Sampling Ratio</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AUC</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F1-score</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Precision</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Recall</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Loss</a:t>
                      </a:r>
                      <a:endParaRPr lang="it-IT" sz="1200" dirty="0">
                        <a:solidFill>
                          <a:schemeClr val="bg1"/>
                        </a:solidFill>
                        <a:latin typeface="Verdana" panose="020B0604030504040204" pitchFamily="34" charset="0"/>
                        <a:ea typeface="Verdana" panose="020B0604030504040204" pitchFamily="34" charset="0"/>
                      </a:endParaRP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256</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0.0005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0.929335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0.798373</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0.780017</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0.817614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0.0765</a:t>
                      </a:r>
                    </a:p>
                  </a:txBody>
                  <a:tcPr anchor="ctr"/>
                </a:tc>
                <a:extLst>
                  <a:ext uri="{0D108BD9-81ED-4DB2-BD59-A6C34878D82A}">
                    <a16:rowId xmlns:a16="http://schemas.microsoft.com/office/drawing/2014/main" val="986126386"/>
                  </a:ext>
                </a:extLst>
              </a:tr>
              <a:tr h="449071">
                <a:tc>
                  <a:txBody>
                    <a:bodyPr/>
                    <a:lstStyle/>
                    <a:p>
                      <a:pPr marL="0" algn="ctr" defTabSz="914400" rtl="0" eaLnBrk="1" latinLnBrk="0" hangingPunct="1"/>
                      <a:r>
                        <a:rPr lang="it-IT" sz="1200" b="1" kern="1200" dirty="0">
                          <a:solidFill>
                            <a:schemeClr val="bg1"/>
                          </a:solidFill>
                          <a:latin typeface="Verdana" panose="020B0604030504040204" pitchFamily="34" charset="0"/>
                          <a:ea typeface="Verdana" panose="020B0604030504040204" pitchFamily="34" charset="0"/>
                          <a:cs typeface="+mn-cs"/>
                        </a:rPr>
                        <a:t>128</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0.0005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[20, 10]</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0.940899</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0.791337</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0.851302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0.739264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0.1166</a:t>
                      </a:r>
                    </a:p>
                  </a:txBody>
                  <a:tcPr anchor="ctr"/>
                </a:tc>
                <a:extLst>
                  <a:ext uri="{0D108BD9-81ED-4DB2-BD59-A6C34878D82A}">
                    <a16:rowId xmlns:a16="http://schemas.microsoft.com/office/drawing/2014/main" val="1665538053"/>
                  </a:ext>
                </a:extLst>
              </a:tr>
              <a:tr h="449071">
                <a:tc>
                  <a:txBody>
                    <a:bodyPr/>
                    <a:lstStyle/>
                    <a:p>
                      <a:pPr algn="ctr"/>
                      <a:r>
                        <a:rPr lang="it-IT" sz="1200" dirty="0">
                          <a:solidFill>
                            <a:schemeClr val="bg1"/>
                          </a:solidFill>
                          <a:latin typeface="Verdana" panose="020B0604030504040204" pitchFamily="34" charset="0"/>
                          <a:ea typeface="Verdana" panose="020B0604030504040204" pitchFamily="34" charset="0"/>
                        </a:rPr>
                        <a:t>64</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0.0050</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0.930821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0.787841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0.838652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0.742834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0.0842</a:t>
                      </a:r>
                    </a:p>
                  </a:txBody>
                  <a:tcPr anchor="ctr"/>
                </a:tc>
                <a:extLst>
                  <a:ext uri="{0D108BD9-81ED-4DB2-BD59-A6C34878D82A}">
                    <a16:rowId xmlns:a16="http://schemas.microsoft.com/office/drawing/2014/main" val="1911508226"/>
                  </a:ext>
                </a:extLst>
              </a:tr>
              <a:tr h="449071">
                <a:tc>
                  <a:txBody>
                    <a:bodyPr/>
                    <a:lstStyle/>
                    <a:p>
                      <a:pPr algn="ctr"/>
                      <a:r>
                        <a:rPr lang="it-IT" sz="1200" dirty="0">
                          <a:solidFill>
                            <a:schemeClr val="bg1"/>
                          </a:solidFill>
                          <a:latin typeface="Verdana" panose="020B0604030504040204" pitchFamily="34" charset="0"/>
                          <a:ea typeface="Verdana" panose="020B0604030504040204" pitchFamily="34" charset="0"/>
                        </a:rPr>
                        <a:t>128</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0.0010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64</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0.929097</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0.795486</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0.790577</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0.800456</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0.0961</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256</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0.0010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[10, 5]</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0.928361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0.775956</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0.819526</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0.736785</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0.0746</a:t>
                      </a:r>
                    </a:p>
                  </a:txBody>
                  <a:tcPr anchor="ctr"/>
                </a:tc>
                <a:extLst>
                  <a:ext uri="{0D108BD9-81ED-4DB2-BD59-A6C34878D82A}">
                    <a16:rowId xmlns:a16="http://schemas.microsoft.com/office/drawing/2014/main" val="640735679"/>
                  </a:ext>
                </a:extLst>
              </a:tr>
            </a:tbl>
          </a:graphicData>
        </a:graphic>
      </p:graphicFrame>
      <p:sp>
        <p:nvSpPr>
          <p:cNvPr id="4" name="Title 18">
            <a:extLst>
              <a:ext uri="{FF2B5EF4-FFF2-40B4-BE49-F238E27FC236}">
                <a16:creationId xmlns:a16="http://schemas.microsoft.com/office/drawing/2014/main" id="{1C2927D0-AF27-8D73-40AC-14B59A9D5F34}"/>
              </a:ext>
            </a:extLst>
          </p:cNvPr>
          <p:cNvSpPr txBox="1">
            <a:spLocks/>
          </p:cNvSpPr>
          <p:nvPr/>
        </p:nvSpPr>
        <p:spPr>
          <a:xfrm>
            <a:off x="1032845" y="572080"/>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adamw</a:t>
            </a:r>
            <a:endParaRPr lang="en-US" dirty="0">
              <a:ln w="19050">
                <a:solidFill>
                  <a:prstClr val="white"/>
                </a:solidFill>
              </a:ln>
              <a:cs typeface="Posterama Bold"/>
            </a:endParaRPr>
          </a:p>
        </p:txBody>
      </p:sp>
      <p:sp>
        <p:nvSpPr>
          <p:cNvPr id="6" name="CasellaDiTesto 5">
            <a:extLst>
              <a:ext uri="{FF2B5EF4-FFF2-40B4-BE49-F238E27FC236}">
                <a16:creationId xmlns:a16="http://schemas.microsoft.com/office/drawing/2014/main" id="{AD169772-359A-BE6F-04E2-3ADB13B6CE0B}"/>
              </a:ext>
            </a:extLst>
          </p:cNvPr>
          <p:cNvSpPr txBox="1"/>
          <p:nvPr/>
        </p:nvSpPr>
        <p:spPr>
          <a:xfrm>
            <a:off x="1032845" y="4182502"/>
            <a:ext cx="10042592" cy="1938992"/>
          </a:xfrm>
          <a:prstGeom prst="rect">
            <a:avLst/>
          </a:prstGeom>
          <a:noFill/>
        </p:spPr>
        <p:txBody>
          <a:bodyPr wrap="square" lIns="91440" tIns="45720" rIns="91440" bIns="45720" rtlCol="0" anchor="t">
            <a:spAutoFit/>
          </a:bodyPr>
          <a:lstStyle/>
          <a:p>
            <a:r>
              <a:rPr lang="it-IT" sz="1200">
                <a:solidFill>
                  <a:schemeClr val="bg1"/>
                </a:solidFill>
                <a:latin typeface="Verdana" panose="020B0604030504040204" pitchFamily="34" charset="0"/>
                <a:ea typeface="Verdana" panose="020B0604030504040204" pitchFamily="34" charset="0"/>
                <a:cs typeface="+mn-lt"/>
              </a:rPr>
              <a:t>ADAMW</a:t>
            </a:r>
          </a:p>
          <a:p>
            <a:endParaRPr lang="it-IT" sz="120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Le configurazioni più efficaci tendono a utilizzare una grande quantità di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Channel (128-256) abbinata a un learning rate molto basso (0,0005-0,001). Questo approccio sembra favorire un apprendimento più coerente ed efficiente.</a:t>
            </a:r>
          </a:p>
          <a:p>
            <a:r>
              <a:rPr lang="it-IT" sz="1200" dirty="0">
                <a:solidFill>
                  <a:schemeClr val="bg1"/>
                </a:solidFill>
                <a:latin typeface="Verdana" panose="020B0604030504040204" pitchFamily="34" charset="0"/>
                <a:ea typeface="Verdana" panose="020B0604030504040204" pitchFamily="34" charset="0"/>
                <a:cs typeface="+mn-lt"/>
              </a:rPr>
              <a:t>Rispetto ai </a:t>
            </a:r>
            <a:r>
              <a:rPr lang="it-IT" sz="1200" dirty="0" err="1">
                <a:solidFill>
                  <a:schemeClr val="bg1"/>
                </a:solidFill>
                <a:latin typeface="Verdana" panose="020B0604030504040204" pitchFamily="34" charset="0"/>
                <a:ea typeface="Verdana" panose="020B0604030504040204" pitchFamily="34" charset="0"/>
                <a:cs typeface="+mn-lt"/>
              </a:rPr>
              <a:t>Num</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Neighbors</a:t>
            </a:r>
            <a:r>
              <a:rPr lang="it-IT" sz="1200" dirty="0">
                <a:solidFill>
                  <a:schemeClr val="bg1"/>
                </a:solidFill>
                <a:latin typeface="Verdana" panose="020B0604030504040204" pitchFamily="34" charset="0"/>
                <a:ea typeface="Verdana" panose="020B0604030504040204" pitchFamily="34" charset="0"/>
                <a:cs typeface="+mn-lt"/>
              </a:rPr>
              <a:t> presi in esame, ci sono alcune differenze, ma entrambe le configurazioni [20, 10] e [30, 15] si sono rivelate molto utili, probabilmente perché sono le configurazioni che catturano bene le relazioni grafiche senza sovraccaricare il modello.</a:t>
            </a:r>
          </a:p>
          <a:p>
            <a:r>
              <a:rPr lang="it-IT" sz="1200">
                <a:solidFill>
                  <a:schemeClr val="bg1"/>
                </a:solidFill>
                <a:latin typeface="Verdana" panose="020B0604030504040204" pitchFamily="34" charset="0"/>
                <a:ea typeface="Verdana" panose="020B0604030504040204" pitchFamily="34" charset="0"/>
                <a:cs typeface="+mn-lt"/>
              </a:rPr>
              <a:t>Dal punto di vista delle prestazioni, il modello ha mostrato un'AUC superiore a 0,92, il che significa che è stato in grado di riconoscere abbastanza bene le relazioni corrette, mentre F1-score era compreso tra 0,77 e 0,80, il che indica un buon equilibrio tra </a:t>
            </a:r>
            <a:r>
              <a:rPr lang="it-IT" sz="1200" err="1">
                <a:solidFill>
                  <a:schemeClr val="bg1"/>
                </a:solidFill>
                <a:latin typeface="Verdana" panose="020B0604030504040204" pitchFamily="34" charset="0"/>
                <a:ea typeface="Verdana" panose="020B0604030504040204" pitchFamily="34" charset="0"/>
                <a:cs typeface="+mn-lt"/>
              </a:rPr>
              <a:t>precision</a:t>
            </a:r>
            <a:r>
              <a:rPr lang="it-IT" sz="1200">
                <a:solidFill>
                  <a:schemeClr val="bg1"/>
                </a:solidFill>
                <a:latin typeface="Verdana" panose="020B0604030504040204" pitchFamily="34" charset="0"/>
                <a:ea typeface="Verdana" panose="020B0604030504040204" pitchFamily="34" charset="0"/>
                <a:cs typeface="+mn-lt"/>
              </a:rPr>
              <a:t> e recall.</a:t>
            </a:r>
          </a:p>
        </p:txBody>
      </p:sp>
      <p:graphicFrame>
        <p:nvGraphicFramePr>
          <p:cNvPr id="7" name="Tabella 6">
            <a:extLst>
              <a:ext uri="{FF2B5EF4-FFF2-40B4-BE49-F238E27FC236}">
                <a16:creationId xmlns:a16="http://schemas.microsoft.com/office/drawing/2014/main" id="{48A7FA6F-30E6-84D3-AB9A-90AA495C0854}"/>
              </a:ext>
            </a:extLst>
          </p:cNvPr>
          <p:cNvGraphicFramePr>
            <a:graphicFrameLocks noGrp="1"/>
          </p:cNvGraphicFramePr>
          <p:nvPr>
            <p:extLst>
              <p:ext uri="{D42A27DB-BD31-4B8C-83A1-F6EECF244321}">
                <p14:modId xmlns:p14="http://schemas.microsoft.com/office/powerpoint/2010/main" val="2936604031"/>
              </p:ext>
            </p:extLst>
          </p:nvPr>
        </p:nvGraphicFramePr>
        <p:xfrm>
          <a:off x="1032845" y="1155365"/>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0.911210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0.739666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0.787370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0.697411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0.2249</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0.899091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0.747698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0.738512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0.757116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0.2219</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0.892388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0.730655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0.728996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0.732322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0.2391</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0.905186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0.657782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0.839077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0.540910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0.2060</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0.879099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0.715174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0.711941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0.718437</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0.2509</a:t>
                      </a:r>
                    </a:p>
                  </a:txBody>
                  <a:tcPr anchor="ctr"/>
                </a:tc>
                <a:extLst>
                  <a:ext uri="{0D108BD9-81ED-4DB2-BD59-A6C34878D82A}">
                    <a16:rowId xmlns:a16="http://schemas.microsoft.com/office/drawing/2014/main" val="640735679"/>
                  </a:ext>
                </a:extLst>
              </a:tr>
            </a:tbl>
          </a:graphicData>
        </a:graphic>
      </p:graphicFrame>
      <p:sp>
        <p:nvSpPr>
          <p:cNvPr id="9" name="CasellaDiTesto 8">
            <a:extLst>
              <a:ext uri="{FF2B5EF4-FFF2-40B4-BE49-F238E27FC236}">
                <a16:creationId xmlns:a16="http://schemas.microsoft.com/office/drawing/2014/main" id="{B907FA11-5ECF-D8DB-E3BA-7A4AA3EE3A2D}"/>
              </a:ext>
            </a:extLst>
          </p:cNvPr>
          <p:cNvSpPr txBox="1"/>
          <p:nvPr/>
        </p:nvSpPr>
        <p:spPr>
          <a:xfrm>
            <a:off x="1032845" y="4182502"/>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SGD </a:t>
            </a:r>
            <a:endParaRPr lang="it-IT" sz="1200" dirty="0">
              <a:solidFill>
                <a:schemeClr val="bg1"/>
              </a:solidFill>
              <a:latin typeface="Verdana" panose="020B0604030504040204" pitchFamily="34" charset="0"/>
              <a:ea typeface="Verdana" panose="020B0604030504040204" pitchFamily="34" charset="0"/>
            </a:endParaRP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A differenza di Adam e </a:t>
            </a:r>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le configurazioni ottimali con SGD tendono ad avere un Learning Rate più alto (0.01). L'uso di 256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sembra produrre buoni risultati, mentre il </a:t>
            </a:r>
            <a:r>
              <a:rPr lang="it-IT" sz="1200" dirty="0" err="1">
                <a:solidFill>
                  <a:schemeClr val="bg1"/>
                </a:solidFill>
                <a:latin typeface="Verdana" panose="020B0604030504040204" pitchFamily="34" charset="0"/>
                <a:ea typeface="Verdana" panose="020B0604030504040204" pitchFamily="34" charset="0"/>
                <a:cs typeface="+mn-lt"/>
              </a:rPr>
              <a:t>Num</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Neighbors</a:t>
            </a:r>
            <a:r>
              <a:rPr lang="it-IT" sz="1200" dirty="0">
                <a:solidFill>
                  <a:schemeClr val="bg1"/>
                </a:solidFill>
                <a:latin typeface="Verdana" panose="020B0604030504040204" pitchFamily="34" charset="0"/>
                <a:ea typeface="Verdana" panose="020B0604030504040204" pitchFamily="34" charset="0"/>
                <a:cs typeface="+mn-lt"/>
              </a:rPr>
              <a:t> varia. L'AUC è generalmente inferiore rispetto ad Adam e </a:t>
            </a:r>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con un massimo di 0.91. Anche l'F1-score è leggermente più basso, attorno a 0.73-0.75. Inoltre, il Loss è più elevato rispetto agli altri ottimizzatori.</a:t>
            </a:r>
          </a:p>
        </p:txBody>
      </p:sp>
      <p:sp>
        <p:nvSpPr>
          <p:cNvPr id="10" name="Title 18">
            <a:extLst>
              <a:ext uri="{FF2B5EF4-FFF2-40B4-BE49-F238E27FC236}">
                <a16:creationId xmlns:a16="http://schemas.microsoft.com/office/drawing/2014/main" id="{C19AB02D-B9A4-0A13-8A67-AC9F7687555E}"/>
              </a:ext>
            </a:extLst>
          </p:cNvPr>
          <p:cNvSpPr txBox="1">
            <a:spLocks/>
          </p:cNvSpPr>
          <p:nvPr/>
        </p:nvSpPr>
        <p:spPr>
          <a:xfrm>
            <a:off x="1032845" y="572080"/>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sgd</a:t>
            </a:r>
            <a:endParaRPr lang="en-US" dirty="0">
              <a:ln w="19050">
                <a:solidFill>
                  <a:prstClr val="white"/>
                </a:solidFill>
              </a:ln>
              <a:cs typeface="Posterama Bold"/>
            </a:endParaRPr>
          </a:p>
        </p:txBody>
      </p:sp>
      <p:sp>
        <p:nvSpPr>
          <p:cNvPr id="15" name="Title 18">
            <a:extLst>
              <a:ext uri="{FF2B5EF4-FFF2-40B4-BE49-F238E27FC236}">
                <a16:creationId xmlns:a16="http://schemas.microsoft.com/office/drawing/2014/main" id="{760572E5-35AC-806B-201E-68FC73F898AB}"/>
              </a:ext>
            </a:extLst>
          </p:cNvPr>
          <p:cNvSpPr txBox="1">
            <a:spLocks/>
          </p:cNvSpPr>
          <p:nvPr/>
        </p:nvSpPr>
        <p:spPr>
          <a:xfrm>
            <a:off x="6294549" y="572080"/>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Iniziale</a:t>
            </a:r>
            <a:endParaRPr lang="en-US" dirty="0">
              <a:ln w="19050">
                <a:solidFill>
                  <a:prstClr val="white"/>
                </a:solidFill>
              </a:ln>
              <a:cs typeface="Posterama Bold"/>
            </a:endParaRPr>
          </a:p>
        </p:txBody>
      </p:sp>
    </p:spTree>
    <p:extLst>
      <p:ext uri="{BB962C8B-B14F-4D97-AF65-F5344CB8AC3E}">
        <p14:creationId xmlns:p14="http://schemas.microsoft.com/office/powerpoint/2010/main" val="316834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8"/>
                                        </p:tgtEl>
                                      </p:cBhvr>
                                    </p:animEffect>
                                    <p:set>
                                      <p:cBhvr>
                                        <p:cTn id="7" dur="1" fill="hold">
                                          <p:stCondLst>
                                            <p:cond delay="1999"/>
                                          </p:stCondLst>
                                        </p:cTn>
                                        <p:tgtEl>
                                          <p:spTgt spid="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childTnLst>
                          </p:cTn>
                        </p:par>
                        <p:par>
                          <p:cTn id="14" fill="hold">
                            <p:stCondLst>
                              <p:cond delay="2000"/>
                            </p:stCondLst>
                            <p:childTnLst>
                              <p:par>
                                <p:cTn id="15" presetID="6"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20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4"/>
                                        </p:tgtEl>
                                        <p:attrNameLst>
                                          <p:attrName>style.visibility</p:attrName>
                                        </p:attrNameLst>
                                      </p:cBhvr>
                                      <p:to>
                                        <p:strVal val="hidden"/>
                                      </p:to>
                                    </p:set>
                                  </p:childTnLst>
                                </p:cTn>
                              </p:par>
                              <p:par>
                                <p:cTn id="28" presetID="16" presetClass="exit" presetSubtype="21" fill="hold" grpId="1" nodeType="withEffect">
                                  <p:stCondLst>
                                    <p:cond delay="0"/>
                                  </p:stCondLst>
                                  <p:childTnLst>
                                    <p:animEffect transition="out" filter="barn(inVertical)">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31" presetClass="exit" presetSubtype="0" fill="hold" nodeType="withEffect">
                                  <p:stCondLst>
                                    <p:cond delay="0"/>
                                  </p:stCondLst>
                                  <p:childTnLst>
                                    <p:anim calcmode="lin" valueType="num">
                                      <p:cBhvr>
                                        <p:cTn id="32" dur="1000"/>
                                        <p:tgtEl>
                                          <p:spTgt spid="3"/>
                                        </p:tgtEl>
                                        <p:attrNameLst>
                                          <p:attrName>ppt_w</p:attrName>
                                        </p:attrNameLst>
                                      </p:cBhvr>
                                      <p:tavLst>
                                        <p:tav tm="0">
                                          <p:val>
                                            <p:strVal val="ppt_w"/>
                                          </p:val>
                                        </p:tav>
                                        <p:tav tm="100000">
                                          <p:val>
                                            <p:fltVal val="0"/>
                                          </p:val>
                                        </p:tav>
                                      </p:tavLst>
                                    </p:anim>
                                    <p:anim calcmode="lin" valueType="num">
                                      <p:cBhvr>
                                        <p:cTn id="33" dur="1000"/>
                                        <p:tgtEl>
                                          <p:spTgt spid="3"/>
                                        </p:tgtEl>
                                        <p:attrNameLst>
                                          <p:attrName>ppt_h</p:attrName>
                                        </p:attrNameLst>
                                      </p:cBhvr>
                                      <p:tavLst>
                                        <p:tav tm="0">
                                          <p:val>
                                            <p:strVal val="ppt_h"/>
                                          </p:val>
                                        </p:tav>
                                        <p:tav tm="100000">
                                          <p:val>
                                            <p:fltVal val="0"/>
                                          </p:val>
                                        </p:tav>
                                      </p:tavLst>
                                    </p:anim>
                                    <p:anim calcmode="lin" valueType="num">
                                      <p:cBhvr>
                                        <p:cTn id="34" dur="1000"/>
                                        <p:tgtEl>
                                          <p:spTgt spid="3"/>
                                        </p:tgtEl>
                                        <p:attrNameLst>
                                          <p:attrName>style.rotation</p:attrName>
                                        </p:attrNameLst>
                                      </p:cBhvr>
                                      <p:tavLst>
                                        <p:tav tm="0">
                                          <p:val>
                                            <p:fltVal val="0"/>
                                          </p:val>
                                        </p:tav>
                                        <p:tav tm="100000">
                                          <p:val>
                                            <p:fltVal val="90"/>
                                          </p:val>
                                        </p:tav>
                                      </p:tavLst>
                                    </p:anim>
                                    <p:animEffect transition="out" filter="fade">
                                      <p:cBhvr>
                                        <p:cTn id="35" dur="1000"/>
                                        <p:tgtEl>
                                          <p:spTgt spid="3"/>
                                        </p:tgtEl>
                                      </p:cBhvr>
                                    </p:animEffect>
                                    <p:set>
                                      <p:cBhvr>
                                        <p:cTn id="36" dur="1" fill="hold">
                                          <p:stCondLst>
                                            <p:cond delay="999"/>
                                          </p:stCondLst>
                                        </p:cTn>
                                        <p:tgtEl>
                                          <p:spTgt spid="3"/>
                                        </p:tgtEl>
                                        <p:attrNameLst>
                                          <p:attrName>style.visibility</p:attrName>
                                        </p:attrNameLst>
                                      </p:cBhvr>
                                      <p:to>
                                        <p:strVal val="hidden"/>
                                      </p:to>
                                    </p:set>
                                  </p:childTnLst>
                                </p:cTn>
                              </p:par>
                            </p:childTnLst>
                          </p:cTn>
                        </p:par>
                        <p:par>
                          <p:cTn id="37" fill="hold">
                            <p:stCondLst>
                              <p:cond delay="1000"/>
                            </p:stCondLst>
                            <p:childTnLst>
                              <p:par>
                                <p:cTn id="38" presetID="31"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1000" fill="hold"/>
                                        <p:tgtEl>
                                          <p:spTgt spid="7"/>
                                        </p:tgtEl>
                                        <p:attrNameLst>
                                          <p:attrName>ppt_w</p:attrName>
                                        </p:attrNameLst>
                                      </p:cBhvr>
                                      <p:tavLst>
                                        <p:tav tm="0">
                                          <p:val>
                                            <p:fltVal val="0"/>
                                          </p:val>
                                        </p:tav>
                                        <p:tav tm="100000">
                                          <p:val>
                                            <p:strVal val="#ppt_w"/>
                                          </p:val>
                                        </p:tav>
                                      </p:tavLst>
                                    </p:anim>
                                    <p:anim calcmode="lin" valueType="num">
                                      <p:cBhvr>
                                        <p:cTn id="41" dur="1000" fill="hold"/>
                                        <p:tgtEl>
                                          <p:spTgt spid="7"/>
                                        </p:tgtEl>
                                        <p:attrNameLst>
                                          <p:attrName>ppt_h</p:attrName>
                                        </p:attrNameLst>
                                      </p:cBhvr>
                                      <p:tavLst>
                                        <p:tav tm="0">
                                          <p:val>
                                            <p:fltVal val="0"/>
                                          </p:val>
                                        </p:tav>
                                        <p:tav tm="100000">
                                          <p:val>
                                            <p:strVal val="#ppt_h"/>
                                          </p:val>
                                        </p:tav>
                                      </p:tavLst>
                                    </p:anim>
                                    <p:anim calcmode="lin" valueType="num">
                                      <p:cBhvr>
                                        <p:cTn id="42" dur="1000" fill="hold"/>
                                        <p:tgtEl>
                                          <p:spTgt spid="7"/>
                                        </p:tgtEl>
                                        <p:attrNameLst>
                                          <p:attrName>style.rotation</p:attrName>
                                        </p:attrNameLst>
                                      </p:cBhvr>
                                      <p:tavLst>
                                        <p:tav tm="0">
                                          <p:val>
                                            <p:fltVal val="90"/>
                                          </p:val>
                                        </p:tav>
                                        <p:tav tm="100000">
                                          <p:val>
                                            <p:fltVal val="0"/>
                                          </p:val>
                                        </p:tav>
                                      </p:tavLst>
                                    </p:anim>
                                    <p:animEffect transition="in" filter="fade">
                                      <p:cBhvr>
                                        <p:cTn id="43" dur="1000"/>
                                        <p:tgtEl>
                                          <p:spTgt spid="7"/>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arn(inVertical)">
                                      <p:cBhvr>
                                        <p:cTn id="46" dur="500"/>
                                        <p:tgtEl>
                                          <p:spTgt spid="9"/>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4" grpId="0"/>
      <p:bldP spid="4" grpId="1"/>
      <p:bldP spid="6" grpId="0"/>
      <p:bldP spid="6" grpId="1"/>
      <p:bldP spid="9" grpId="0"/>
      <p:bldP spid="10" grpId="0"/>
    </p:bldLst>
  </p:timing>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58F013-9E4A-4975-A97B-33FEBC5FEE8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0C08EBEC-4760-45C2-B3A3-10A1EA338903}">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66D2D45-3944-4D77-9142-02FD272EF31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230</TotalTime>
  <Words>3742</Words>
  <Application>Microsoft Office PowerPoint</Application>
  <PresentationFormat>Widescreen</PresentationFormat>
  <Paragraphs>913</Paragraphs>
  <Slides>22</Slides>
  <Notes>1</Notes>
  <HiddenSlides>0</HiddenSlides>
  <MMClips>0</MMClips>
  <ScaleCrop>false</ScaleCrop>
  <HeadingPairs>
    <vt:vector size="4" baseType="variant">
      <vt:variant>
        <vt:lpstr>Tema</vt:lpstr>
      </vt:variant>
      <vt:variant>
        <vt:i4>1</vt:i4>
      </vt:variant>
      <vt:variant>
        <vt:lpstr>Titoli diapositive</vt:lpstr>
      </vt:variant>
      <vt:variant>
        <vt:i4>22</vt:i4>
      </vt:variant>
    </vt:vector>
  </HeadingPairs>
  <TitlesOfParts>
    <vt:vector size="23" baseType="lpstr">
      <vt:lpstr>Office Theme</vt:lpstr>
      <vt:lpstr>GNNDO  Enhancing MovieLens Link Prediction with Recommender-Driven Inputs </vt:lpstr>
      <vt:lpstr>Problema</vt:lpstr>
      <vt:lpstr>Livelli di coplessità</vt:lpstr>
      <vt:lpstr>codice</vt:lpstr>
      <vt:lpstr>Presentazione standard di PowerPoint</vt:lpstr>
      <vt:lpstr>Presentazione standard di PowerPoint</vt:lpstr>
      <vt:lpstr>Risultati</vt:lpstr>
      <vt:lpstr>Metodo per la scelta delle configurazioni </vt:lpstr>
      <vt:lpstr>adam</vt:lpstr>
      <vt:lpstr>Presentazione standard di PowerPoint</vt:lpstr>
      <vt:lpstr>Grafici</vt:lpstr>
      <vt:lpstr>adam</vt:lpstr>
      <vt:lpstr>Presentazione standard di PowerPoint</vt:lpstr>
      <vt:lpstr>Grafici</vt:lpstr>
      <vt:lpstr>adam</vt:lpstr>
      <vt:lpstr>Presentazione standard di PowerPoint</vt:lpstr>
      <vt:lpstr>Grafici</vt:lpstr>
      <vt:lpstr>adam</vt:lpstr>
      <vt:lpstr>Presentazione standard di PowerPoint</vt:lpstr>
      <vt:lpstr>Grafici</vt:lpstr>
      <vt:lpstr>Conclusioni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Miriam Rigoni</cp:lastModifiedBy>
  <cp:revision>376</cp:revision>
  <dcterms:created xsi:type="dcterms:W3CDTF">2025-02-08T16:44:20Z</dcterms:created>
  <dcterms:modified xsi:type="dcterms:W3CDTF">2025-02-13T20:14:09Z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